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5143500" cx="9144000"/>
  <p:notesSz cx="6858000" cy="9144000"/>
  <p:embeddedFontLst>
    <p:embeddedFont>
      <p:font typeface="Dosis"/>
      <p:regular r:id="rId18"/>
      <p:bold r:id="rId19"/>
    </p:embeddedFont>
    <p:embeddedFont>
      <p:font typeface="Raleway"/>
      <p:regular r:id="rId20"/>
      <p:bold r:id="rId21"/>
      <p:italic r:id="rId22"/>
      <p:boldItalic r:id="rId23"/>
    </p:embeddedFont>
    <p:embeddedFont>
      <p:font typeface="Poppins"/>
      <p:regular r:id="rId24"/>
      <p:bold r:id="rId25"/>
      <p:italic r:id="rId26"/>
      <p:boldItalic r:id="rId27"/>
    </p:embeddedFont>
    <p:embeddedFont>
      <p:font typeface="Raleway Light"/>
      <p:regular r:id="rId28"/>
      <p:bold r:id="rId29"/>
      <p:italic r:id="rId30"/>
      <p:boldItalic r:id="rId31"/>
    </p:embeddedFont>
    <p:embeddedFont>
      <p:font typeface="Poppins Medium"/>
      <p:regular r:id="rId32"/>
      <p:bold r:id="rId33"/>
      <p:italic r:id="rId34"/>
      <p:boldItalic r:id="rId35"/>
    </p:embeddedFont>
    <p:embeddedFont>
      <p:font typeface="Dosis Medium"/>
      <p:regular r:id="rId36"/>
      <p:bold r:id="rId37"/>
    </p:embeddedFont>
    <p:embeddedFont>
      <p:font typeface="Poppins SemiBold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2" name="Alejandro Melaj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oppinsSemiBold-italic.fntdata"/><Relationship Id="rId20" Type="http://schemas.openxmlformats.org/officeDocument/2006/relationships/font" Target="fonts/Raleway-regular.fntdata"/><Relationship Id="rId41" Type="http://schemas.openxmlformats.org/officeDocument/2006/relationships/font" Target="fonts/PoppinsSemiBold-boldItalic.fntdata"/><Relationship Id="rId22" Type="http://schemas.openxmlformats.org/officeDocument/2006/relationships/font" Target="fonts/Raleway-italic.fntdata"/><Relationship Id="rId21" Type="http://schemas.openxmlformats.org/officeDocument/2006/relationships/font" Target="fonts/Raleway-bold.fntdata"/><Relationship Id="rId24" Type="http://schemas.openxmlformats.org/officeDocument/2006/relationships/font" Target="fonts/Poppins-regular.fntdata"/><Relationship Id="rId23" Type="http://schemas.openxmlformats.org/officeDocument/2006/relationships/font" Target="fonts/Raleway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26" Type="http://schemas.openxmlformats.org/officeDocument/2006/relationships/font" Target="fonts/Poppins-italic.fntdata"/><Relationship Id="rId25" Type="http://schemas.openxmlformats.org/officeDocument/2006/relationships/font" Target="fonts/Poppins-bold.fntdata"/><Relationship Id="rId28" Type="http://schemas.openxmlformats.org/officeDocument/2006/relationships/font" Target="fonts/RalewayLight-regular.fntdata"/><Relationship Id="rId27" Type="http://schemas.openxmlformats.org/officeDocument/2006/relationships/font" Target="fonts/Poppins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RalewayLight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alewayLight-boldItalic.fntdata"/><Relationship Id="rId30" Type="http://schemas.openxmlformats.org/officeDocument/2006/relationships/font" Target="fonts/RalewayLight-italic.fntdata"/><Relationship Id="rId11" Type="http://schemas.openxmlformats.org/officeDocument/2006/relationships/slide" Target="slides/slide5.xml"/><Relationship Id="rId33" Type="http://schemas.openxmlformats.org/officeDocument/2006/relationships/font" Target="fonts/PoppinsMedium-bold.fntdata"/><Relationship Id="rId10" Type="http://schemas.openxmlformats.org/officeDocument/2006/relationships/slide" Target="slides/slide4.xml"/><Relationship Id="rId32" Type="http://schemas.openxmlformats.org/officeDocument/2006/relationships/font" Target="fonts/PoppinsMedium-regular.fntdata"/><Relationship Id="rId13" Type="http://schemas.openxmlformats.org/officeDocument/2006/relationships/slide" Target="slides/slide7.xml"/><Relationship Id="rId35" Type="http://schemas.openxmlformats.org/officeDocument/2006/relationships/font" Target="fonts/PoppinsMedium-boldItalic.fntdata"/><Relationship Id="rId12" Type="http://schemas.openxmlformats.org/officeDocument/2006/relationships/slide" Target="slides/slide6.xml"/><Relationship Id="rId34" Type="http://schemas.openxmlformats.org/officeDocument/2006/relationships/font" Target="fonts/PoppinsMedium-italic.fntdata"/><Relationship Id="rId15" Type="http://schemas.openxmlformats.org/officeDocument/2006/relationships/slide" Target="slides/slide9.xml"/><Relationship Id="rId37" Type="http://schemas.openxmlformats.org/officeDocument/2006/relationships/font" Target="fonts/DosisMedium-bold.fntdata"/><Relationship Id="rId14" Type="http://schemas.openxmlformats.org/officeDocument/2006/relationships/slide" Target="slides/slide8.xml"/><Relationship Id="rId36" Type="http://schemas.openxmlformats.org/officeDocument/2006/relationships/font" Target="fonts/DosisMedium-regular.fntdata"/><Relationship Id="rId17" Type="http://schemas.openxmlformats.org/officeDocument/2006/relationships/slide" Target="slides/slide11.xml"/><Relationship Id="rId39" Type="http://schemas.openxmlformats.org/officeDocument/2006/relationships/font" Target="fonts/PoppinsSemiBold-bold.fntdata"/><Relationship Id="rId16" Type="http://schemas.openxmlformats.org/officeDocument/2006/relationships/slide" Target="slides/slide10.xml"/><Relationship Id="rId38" Type="http://schemas.openxmlformats.org/officeDocument/2006/relationships/font" Target="fonts/PoppinsSemiBold-regular.fntdata"/><Relationship Id="rId19" Type="http://schemas.openxmlformats.org/officeDocument/2006/relationships/font" Target="fonts/Dosis-bold.fntdata"/><Relationship Id="rId18" Type="http://schemas.openxmlformats.org/officeDocument/2006/relationships/font" Target="fonts/Dosis-regular.fntdata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6-06-22T13:45:48.436">
    <p:pos x="1978" y="358"/>
    <p:text>sacaria un apantalla de produccion que tiene los valores de produccion.. lo cual ajusta el tamaño de los brloques..</p:tex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2" dt="2026-06-22T13:47:13.299">
    <p:pos x="3907" y="449"/>
    <p:text>no se ve el grafico de Inyeccion.. talvez sacar el texto o que se vea el grafico de inyeccion..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ebb19fd6e1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ebb19fd6e1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9a6ccf5fa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9a6ccf5fa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9a6ccf5fab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9a6ccf5fab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ebb19fd6e1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ebb19fd6e1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18ffce198_0_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g3f18ffce19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ed8a611ad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ed8a611ad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96550f83f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96550f83f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ebb19fd6e1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ebb19fd6e1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ebb19fd6e1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ebb19fd6e1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ebb19fd6e1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ebb19fd6e1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ebb19fd6e1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ebb19fd6e1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Relationship Id="rId3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nubiral.com" TargetMode="External"/><Relationship Id="rId3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nubiral.com" TargetMode="External"/><Relationship Id="rId3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Relationship Id="rId3" Type="http://schemas.openxmlformats.org/officeDocument/2006/relationships/image" Target="../media/image4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image" Target="../media/image4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nubiral.com" TargetMode="External"/><Relationship Id="rId3" Type="http://schemas.openxmlformats.org/officeDocument/2006/relationships/image" Target="../media/image3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jpg"/><Relationship Id="rId3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nubiral.com" TargetMode="External"/><Relationship Id="rId3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nubiral.com" TargetMode="External"/><Relationship Id="rId3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nubiral.com" TargetMode="External"/><Relationship Id="rId3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nubiral.com" TargetMode="External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 Logo 7P" showMasterSp="0">
  <p:cSld name="Portada Logo 7P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7636" y="0"/>
            <a:ext cx="9161634" cy="5153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3828" y="2162463"/>
            <a:ext cx="3096344" cy="818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D Título - zocalo - página blanca" showMasterSp="0">
  <p:cSld name="SQUAD Título - zocalo - página blanca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 rot="-5400000">
            <a:off x="4399052" y="398550"/>
            <a:ext cx="345900" cy="9144000"/>
          </a:xfrm>
          <a:prstGeom prst="roundRect">
            <a:avLst>
              <a:gd fmla="val 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1">
            <a:hlinkClick r:id="rId2"/>
          </p:cNvPr>
          <p:cNvSpPr/>
          <p:nvPr/>
        </p:nvSpPr>
        <p:spPr>
          <a:xfrm>
            <a:off x="467546" y="4878803"/>
            <a:ext cx="2013000" cy="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oppins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www.7puentes.com</a:t>
            </a:r>
            <a:endParaRPr b="0" i="0" sz="11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8" name="Google Shape;58;p11"/>
          <p:cNvSpPr/>
          <p:nvPr/>
        </p:nvSpPr>
        <p:spPr>
          <a:xfrm rot="-5400000">
            <a:off x="4057786" y="-4075177"/>
            <a:ext cx="993900" cy="9144000"/>
          </a:xfrm>
          <a:prstGeom prst="roundRect">
            <a:avLst>
              <a:gd fmla="val 3834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1"/>
          <p:cNvSpPr txBox="1"/>
          <p:nvPr>
            <p:ph type="title"/>
          </p:nvPr>
        </p:nvSpPr>
        <p:spPr>
          <a:xfrm>
            <a:off x="467544" y="30588"/>
            <a:ext cx="83814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oppins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60" name="Google Shape;6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8525" y="4878802"/>
            <a:ext cx="280524" cy="2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umnas">
  <p:cSld name="Columnas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" type="body"/>
          </p:nvPr>
        </p:nvSpPr>
        <p:spPr>
          <a:xfrm>
            <a:off x="539552" y="2472623"/>
            <a:ext cx="16974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12"/>
          <p:cNvSpPr txBox="1"/>
          <p:nvPr>
            <p:ph idx="2" type="body"/>
          </p:nvPr>
        </p:nvSpPr>
        <p:spPr>
          <a:xfrm>
            <a:off x="555141" y="3069427"/>
            <a:ext cx="1681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26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12"/>
          <p:cNvSpPr txBox="1"/>
          <p:nvPr>
            <p:ph type="title"/>
          </p:nvPr>
        </p:nvSpPr>
        <p:spPr>
          <a:xfrm>
            <a:off x="467544" y="221219"/>
            <a:ext cx="82089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2"/>
          <p:cNvSpPr txBox="1"/>
          <p:nvPr>
            <p:ph idx="3" type="body"/>
          </p:nvPr>
        </p:nvSpPr>
        <p:spPr>
          <a:xfrm>
            <a:off x="2618035" y="2472623"/>
            <a:ext cx="16974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12"/>
          <p:cNvSpPr txBox="1"/>
          <p:nvPr>
            <p:ph idx="4" type="body"/>
          </p:nvPr>
        </p:nvSpPr>
        <p:spPr>
          <a:xfrm>
            <a:off x="2633624" y="3069427"/>
            <a:ext cx="1681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26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12"/>
          <p:cNvSpPr txBox="1"/>
          <p:nvPr>
            <p:ph idx="5" type="body"/>
          </p:nvPr>
        </p:nvSpPr>
        <p:spPr>
          <a:xfrm>
            <a:off x="4696518" y="2472623"/>
            <a:ext cx="16974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2"/>
          <p:cNvSpPr txBox="1"/>
          <p:nvPr>
            <p:ph idx="6" type="body"/>
          </p:nvPr>
        </p:nvSpPr>
        <p:spPr>
          <a:xfrm>
            <a:off x="4712107" y="3069427"/>
            <a:ext cx="1681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26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2"/>
          <p:cNvSpPr txBox="1"/>
          <p:nvPr>
            <p:ph idx="7" type="body"/>
          </p:nvPr>
        </p:nvSpPr>
        <p:spPr>
          <a:xfrm>
            <a:off x="6754439" y="2472623"/>
            <a:ext cx="16974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2"/>
          <p:cNvSpPr txBox="1"/>
          <p:nvPr>
            <p:ph idx="8" type="body"/>
          </p:nvPr>
        </p:nvSpPr>
        <p:spPr>
          <a:xfrm>
            <a:off x="6770028" y="3069427"/>
            <a:ext cx="1681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26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as color">
  <p:cSld name="3 columnas color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/>
          <p:nvPr/>
        </p:nvSpPr>
        <p:spPr>
          <a:xfrm>
            <a:off x="920534" y="2355725"/>
            <a:ext cx="2211300" cy="2246400"/>
          </a:xfrm>
          <a:prstGeom prst="roundRect">
            <a:avLst>
              <a:gd fmla="val 503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3" name="Google Shape;73;p13"/>
          <p:cNvSpPr txBox="1"/>
          <p:nvPr>
            <p:ph idx="1" type="body"/>
          </p:nvPr>
        </p:nvSpPr>
        <p:spPr>
          <a:xfrm>
            <a:off x="1115616" y="3795886"/>
            <a:ext cx="1872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3"/>
          <p:cNvSpPr txBox="1"/>
          <p:nvPr>
            <p:ph idx="2" type="body"/>
          </p:nvPr>
        </p:nvSpPr>
        <p:spPr>
          <a:xfrm>
            <a:off x="1115616" y="2741726"/>
            <a:ext cx="1872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b="1" i="0" sz="15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3"/>
          <p:cNvSpPr/>
          <p:nvPr/>
        </p:nvSpPr>
        <p:spPr>
          <a:xfrm>
            <a:off x="3584830" y="2341437"/>
            <a:ext cx="2211300" cy="2246400"/>
          </a:xfrm>
          <a:prstGeom prst="roundRect">
            <a:avLst>
              <a:gd fmla="val 503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6" name="Google Shape;76;p13"/>
          <p:cNvSpPr/>
          <p:nvPr/>
        </p:nvSpPr>
        <p:spPr>
          <a:xfrm>
            <a:off x="6249126" y="2326371"/>
            <a:ext cx="2211300" cy="2246400"/>
          </a:xfrm>
          <a:prstGeom prst="roundRect">
            <a:avLst>
              <a:gd fmla="val 503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7" name="Google Shape;77;p13"/>
          <p:cNvSpPr txBox="1"/>
          <p:nvPr>
            <p:ph idx="3" type="body"/>
          </p:nvPr>
        </p:nvSpPr>
        <p:spPr>
          <a:xfrm>
            <a:off x="3754379" y="3797531"/>
            <a:ext cx="1872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13"/>
          <p:cNvSpPr txBox="1"/>
          <p:nvPr>
            <p:ph idx="4" type="body"/>
          </p:nvPr>
        </p:nvSpPr>
        <p:spPr>
          <a:xfrm>
            <a:off x="3754379" y="2743371"/>
            <a:ext cx="1872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b="1" i="0" sz="15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Google Shape;79;p13"/>
          <p:cNvSpPr txBox="1"/>
          <p:nvPr>
            <p:ph idx="5" type="body"/>
          </p:nvPr>
        </p:nvSpPr>
        <p:spPr>
          <a:xfrm>
            <a:off x="6372200" y="3826814"/>
            <a:ext cx="1872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13"/>
          <p:cNvSpPr txBox="1"/>
          <p:nvPr>
            <p:ph idx="6" type="body"/>
          </p:nvPr>
        </p:nvSpPr>
        <p:spPr>
          <a:xfrm>
            <a:off x="6372200" y="2772654"/>
            <a:ext cx="1872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b="1" i="0" sz="15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3"/>
          <p:cNvSpPr txBox="1"/>
          <p:nvPr>
            <p:ph type="title"/>
          </p:nvPr>
        </p:nvSpPr>
        <p:spPr>
          <a:xfrm>
            <a:off x="467544" y="221219"/>
            <a:ext cx="82089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7" type="body"/>
          </p:nvPr>
        </p:nvSpPr>
        <p:spPr>
          <a:xfrm>
            <a:off x="467544" y="1131590"/>
            <a:ext cx="70458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co 14">
  <p:cSld name="blanco 14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- zocalo - página blanca" showMasterSp="0">
  <p:cSld name="Título - zocalo - página blanca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/>
          <p:nvPr>
            <p:ph type="title"/>
          </p:nvPr>
        </p:nvSpPr>
        <p:spPr>
          <a:xfrm>
            <a:off x="467544" y="221219"/>
            <a:ext cx="82089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5"/>
          <p:cNvSpPr/>
          <p:nvPr/>
        </p:nvSpPr>
        <p:spPr>
          <a:xfrm rot="-5400000">
            <a:off x="4399052" y="398550"/>
            <a:ext cx="345900" cy="9144000"/>
          </a:xfrm>
          <a:prstGeom prst="roundRect">
            <a:avLst>
              <a:gd fmla="val 0" name="adj"/>
            </a:avLst>
          </a:prstGeom>
          <a:solidFill>
            <a:schemeClr val="dk1"/>
          </a:solidFill>
          <a:ln>
            <a:noFill/>
          </a:ln>
          <a:effectLst>
            <a:outerShdw blurRad="127000" rotWithShape="0" algn="t" dir="5400000" dist="1016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5">
            <a:hlinkClick r:id="rId2"/>
          </p:cNvPr>
          <p:cNvSpPr/>
          <p:nvPr/>
        </p:nvSpPr>
        <p:spPr>
          <a:xfrm>
            <a:off x="467546" y="4878803"/>
            <a:ext cx="2013000" cy="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oppins"/>
              <a:buNone/>
            </a:pPr>
            <a:r>
              <a:rPr lang="en" sz="11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www.7puentes.com</a:t>
            </a:r>
            <a:endParaRPr i="0" sz="11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8" name="Google Shape;8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8525" y="4878802"/>
            <a:ext cx="280524" cy="2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co 5" showMasterSp="0">
  <p:cSld name="blanco 5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co 6" showMasterSp="0">
  <p:cSld name="blanco 6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co 7" showMasterSp="0">
  <p:cSld name="blanco 7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co 8">
  <p:cSld name="blanco 8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co 9">
  <p:cSld name="blanco 9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 Offering" showMasterSp="0">
  <p:cSld name="Portada Offering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712" y="0"/>
            <a:ext cx="91440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/>
          <p:nvPr>
            <p:ph type="title"/>
          </p:nvPr>
        </p:nvSpPr>
        <p:spPr>
          <a:xfrm>
            <a:off x="1547664" y="1399413"/>
            <a:ext cx="4752600" cy="22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Poppins SemiBold"/>
              <a:buNone/>
              <a:defRPr b="0" i="0" sz="4000" cap="none">
                <a:solidFill>
                  <a:schemeClr val="accen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1547664" y="4125669"/>
            <a:ext cx="59046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5656" y="463200"/>
            <a:ext cx="1800201" cy="475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co 10">
  <p:cSld name="blanco 10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co 11">
  <p:cSld name="blanco 11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co 12" showMasterSp="0">
  <p:cSld name="blanco 12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co 13">
  <p:cSld name="blanco 13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co" showMasterSp="0">
  <p:cSld name="blanco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co 4" showMasterSp="0">
  <p:cSld name="blanco 4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co2" showMasterSp="0">
  <p:cSld name="blanco2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ortada principal" showMasterSp="0">
  <p:cSld name="1_Portada principal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master 7p_2018-01.png" id="102" name="Google Shape;102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80512" cy="5173582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8"/>
          <p:cNvSpPr/>
          <p:nvPr/>
        </p:nvSpPr>
        <p:spPr>
          <a:xfrm>
            <a:off x="0" y="3003550"/>
            <a:ext cx="9144000" cy="1995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4" name="Google Shape;104;p28"/>
          <p:cNvSpPr/>
          <p:nvPr/>
        </p:nvSpPr>
        <p:spPr>
          <a:xfrm>
            <a:off x="8112125" y="5005388"/>
            <a:ext cx="708027" cy="133350"/>
          </a:xfrm>
          <a:custGeom>
            <a:rect b="b" l="l" r="r" t="t"/>
            <a:pathLst>
              <a:path extrusionOk="0" h="432" w="2297">
                <a:moveTo>
                  <a:pt x="0" y="29"/>
                </a:moveTo>
                <a:cubicBezTo>
                  <a:pt x="0" y="0"/>
                  <a:pt x="0" y="0"/>
                  <a:pt x="0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57" y="19"/>
                  <a:pt x="157" y="19"/>
                  <a:pt x="157" y="19"/>
                </a:cubicBezTo>
                <a:cubicBezTo>
                  <a:pt x="55" y="350"/>
                  <a:pt x="55" y="350"/>
                  <a:pt x="55" y="350"/>
                </a:cubicBezTo>
                <a:cubicBezTo>
                  <a:pt x="18" y="350"/>
                  <a:pt x="18" y="350"/>
                  <a:pt x="18" y="350"/>
                </a:cubicBezTo>
                <a:cubicBezTo>
                  <a:pt x="120" y="29"/>
                  <a:pt x="120" y="29"/>
                  <a:pt x="120" y="29"/>
                </a:cubicBezTo>
                <a:lnTo>
                  <a:pt x="0" y="29"/>
                </a:lnTo>
                <a:close/>
                <a:moveTo>
                  <a:pt x="252" y="98"/>
                </a:moveTo>
                <a:cubicBezTo>
                  <a:pt x="252" y="122"/>
                  <a:pt x="252" y="122"/>
                  <a:pt x="252" y="122"/>
                </a:cubicBezTo>
                <a:cubicBezTo>
                  <a:pt x="253" y="122"/>
                  <a:pt x="253" y="122"/>
                  <a:pt x="253" y="122"/>
                </a:cubicBezTo>
                <a:cubicBezTo>
                  <a:pt x="266" y="103"/>
                  <a:pt x="283" y="93"/>
                  <a:pt x="305" y="93"/>
                </a:cubicBezTo>
                <a:cubicBezTo>
                  <a:pt x="353" y="93"/>
                  <a:pt x="377" y="137"/>
                  <a:pt x="377" y="224"/>
                </a:cubicBezTo>
                <a:cubicBezTo>
                  <a:pt x="377" y="311"/>
                  <a:pt x="353" y="354"/>
                  <a:pt x="305" y="354"/>
                </a:cubicBezTo>
                <a:cubicBezTo>
                  <a:pt x="289" y="354"/>
                  <a:pt x="274" y="347"/>
                  <a:pt x="258" y="331"/>
                </a:cubicBezTo>
                <a:cubicBezTo>
                  <a:pt x="258" y="432"/>
                  <a:pt x="258" y="432"/>
                  <a:pt x="258" y="432"/>
                </a:cubicBezTo>
                <a:cubicBezTo>
                  <a:pt x="223" y="432"/>
                  <a:pt x="223" y="432"/>
                  <a:pt x="223" y="432"/>
                </a:cubicBezTo>
                <a:cubicBezTo>
                  <a:pt x="223" y="98"/>
                  <a:pt x="223" y="98"/>
                  <a:pt x="223" y="98"/>
                </a:cubicBezTo>
                <a:lnTo>
                  <a:pt x="252" y="98"/>
                </a:lnTo>
                <a:close/>
                <a:moveTo>
                  <a:pt x="258" y="146"/>
                </a:moveTo>
                <a:cubicBezTo>
                  <a:pt x="258" y="303"/>
                  <a:pt x="258" y="303"/>
                  <a:pt x="258" y="303"/>
                </a:cubicBezTo>
                <a:cubicBezTo>
                  <a:pt x="273" y="318"/>
                  <a:pt x="286" y="325"/>
                  <a:pt x="296" y="325"/>
                </a:cubicBezTo>
                <a:cubicBezTo>
                  <a:pt x="311" y="325"/>
                  <a:pt x="323" y="318"/>
                  <a:pt x="330" y="304"/>
                </a:cubicBezTo>
                <a:cubicBezTo>
                  <a:pt x="338" y="288"/>
                  <a:pt x="342" y="261"/>
                  <a:pt x="342" y="224"/>
                </a:cubicBezTo>
                <a:cubicBezTo>
                  <a:pt x="342" y="156"/>
                  <a:pt x="327" y="122"/>
                  <a:pt x="295" y="122"/>
                </a:cubicBezTo>
                <a:cubicBezTo>
                  <a:pt x="282" y="122"/>
                  <a:pt x="270" y="130"/>
                  <a:pt x="258" y="146"/>
                </a:cubicBezTo>
                <a:moveTo>
                  <a:pt x="581" y="98"/>
                </a:moveTo>
                <a:cubicBezTo>
                  <a:pt x="581" y="350"/>
                  <a:pt x="581" y="350"/>
                  <a:pt x="581" y="350"/>
                </a:cubicBezTo>
                <a:cubicBezTo>
                  <a:pt x="548" y="350"/>
                  <a:pt x="548" y="350"/>
                  <a:pt x="548" y="350"/>
                </a:cubicBezTo>
                <a:cubicBezTo>
                  <a:pt x="548" y="322"/>
                  <a:pt x="548" y="322"/>
                  <a:pt x="548" y="322"/>
                </a:cubicBezTo>
                <a:cubicBezTo>
                  <a:pt x="527" y="344"/>
                  <a:pt x="508" y="354"/>
                  <a:pt x="491" y="354"/>
                </a:cubicBezTo>
                <a:cubicBezTo>
                  <a:pt x="454" y="354"/>
                  <a:pt x="435" y="333"/>
                  <a:pt x="435" y="289"/>
                </a:cubicBezTo>
                <a:cubicBezTo>
                  <a:pt x="435" y="98"/>
                  <a:pt x="435" y="98"/>
                  <a:pt x="435" y="98"/>
                </a:cubicBezTo>
                <a:cubicBezTo>
                  <a:pt x="470" y="98"/>
                  <a:pt x="470" y="98"/>
                  <a:pt x="470" y="98"/>
                </a:cubicBezTo>
                <a:cubicBezTo>
                  <a:pt x="470" y="284"/>
                  <a:pt x="470" y="284"/>
                  <a:pt x="470" y="284"/>
                </a:cubicBezTo>
                <a:cubicBezTo>
                  <a:pt x="470" y="312"/>
                  <a:pt x="479" y="325"/>
                  <a:pt x="498" y="325"/>
                </a:cubicBezTo>
                <a:cubicBezTo>
                  <a:pt x="513" y="325"/>
                  <a:pt x="529" y="315"/>
                  <a:pt x="546" y="295"/>
                </a:cubicBezTo>
                <a:cubicBezTo>
                  <a:pt x="546" y="98"/>
                  <a:pt x="546" y="98"/>
                  <a:pt x="546" y="98"/>
                </a:cubicBezTo>
                <a:lnTo>
                  <a:pt x="581" y="98"/>
                </a:lnTo>
                <a:close/>
                <a:moveTo>
                  <a:pt x="667" y="201"/>
                </a:moveTo>
                <a:cubicBezTo>
                  <a:pt x="751" y="201"/>
                  <a:pt x="751" y="201"/>
                  <a:pt x="751" y="201"/>
                </a:cubicBezTo>
                <a:cubicBezTo>
                  <a:pt x="751" y="173"/>
                  <a:pt x="747" y="152"/>
                  <a:pt x="741" y="140"/>
                </a:cubicBezTo>
                <a:cubicBezTo>
                  <a:pt x="735" y="128"/>
                  <a:pt x="724" y="122"/>
                  <a:pt x="709" y="122"/>
                </a:cubicBezTo>
                <a:cubicBezTo>
                  <a:pt x="681" y="122"/>
                  <a:pt x="667" y="148"/>
                  <a:pt x="667" y="201"/>
                </a:cubicBezTo>
                <a:moveTo>
                  <a:pt x="786" y="230"/>
                </a:moveTo>
                <a:cubicBezTo>
                  <a:pt x="667" y="230"/>
                  <a:pt x="667" y="230"/>
                  <a:pt x="667" y="230"/>
                </a:cubicBezTo>
                <a:cubicBezTo>
                  <a:pt x="667" y="244"/>
                  <a:pt x="667" y="244"/>
                  <a:pt x="667" y="244"/>
                </a:cubicBezTo>
                <a:cubicBezTo>
                  <a:pt x="667" y="274"/>
                  <a:pt x="671" y="295"/>
                  <a:pt x="678" y="307"/>
                </a:cubicBezTo>
                <a:cubicBezTo>
                  <a:pt x="685" y="319"/>
                  <a:pt x="697" y="325"/>
                  <a:pt x="714" y="325"/>
                </a:cubicBezTo>
                <a:cubicBezTo>
                  <a:pt x="736" y="325"/>
                  <a:pt x="750" y="310"/>
                  <a:pt x="756" y="278"/>
                </a:cubicBezTo>
                <a:cubicBezTo>
                  <a:pt x="789" y="282"/>
                  <a:pt x="789" y="282"/>
                  <a:pt x="789" y="282"/>
                </a:cubicBezTo>
                <a:cubicBezTo>
                  <a:pt x="786" y="302"/>
                  <a:pt x="778" y="319"/>
                  <a:pt x="764" y="332"/>
                </a:cubicBezTo>
                <a:cubicBezTo>
                  <a:pt x="750" y="347"/>
                  <a:pt x="731" y="354"/>
                  <a:pt x="709" y="354"/>
                </a:cubicBezTo>
                <a:cubicBezTo>
                  <a:pt x="683" y="354"/>
                  <a:pt x="663" y="344"/>
                  <a:pt x="651" y="323"/>
                </a:cubicBezTo>
                <a:cubicBezTo>
                  <a:pt x="638" y="302"/>
                  <a:pt x="632" y="269"/>
                  <a:pt x="632" y="224"/>
                </a:cubicBezTo>
                <a:cubicBezTo>
                  <a:pt x="632" y="179"/>
                  <a:pt x="638" y="146"/>
                  <a:pt x="651" y="125"/>
                </a:cubicBezTo>
                <a:cubicBezTo>
                  <a:pt x="663" y="104"/>
                  <a:pt x="683" y="93"/>
                  <a:pt x="709" y="93"/>
                </a:cubicBezTo>
                <a:cubicBezTo>
                  <a:pt x="761" y="93"/>
                  <a:pt x="786" y="133"/>
                  <a:pt x="786" y="213"/>
                </a:cubicBezTo>
                <a:lnTo>
                  <a:pt x="786" y="230"/>
                </a:lnTo>
                <a:close/>
                <a:moveTo>
                  <a:pt x="838" y="350"/>
                </a:moveTo>
                <a:cubicBezTo>
                  <a:pt x="838" y="98"/>
                  <a:pt x="838" y="98"/>
                  <a:pt x="838" y="98"/>
                </a:cubicBezTo>
                <a:cubicBezTo>
                  <a:pt x="871" y="98"/>
                  <a:pt x="871" y="98"/>
                  <a:pt x="871" y="98"/>
                </a:cubicBezTo>
                <a:cubicBezTo>
                  <a:pt x="871" y="126"/>
                  <a:pt x="871" y="126"/>
                  <a:pt x="871" y="126"/>
                </a:cubicBezTo>
                <a:cubicBezTo>
                  <a:pt x="892" y="104"/>
                  <a:pt x="911" y="93"/>
                  <a:pt x="928" y="93"/>
                </a:cubicBezTo>
                <a:cubicBezTo>
                  <a:pt x="965" y="93"/>
                  <a:pt x="984" y="115"/>
                  <a:pt x="984" y="159"/>
                </a:cubicBezTo>
                <a:cubicBezTo>
                  <a:pt x="984" y="350"/>
                  <a:pt x="984" y="350"/>
                  <a:pt x="984" y="350"/>
                </a:cubicBezTo>
                <a:cubicBezTo>
                  <a:pt x="949" y="350"/>
                  <a:pt x="949" y="350"/>
                  <a:pt x="949" y="350"/>
                </a:cubicBezTo>
                <a:cubicBezTo>
                  <a:pt x="949" y="164"/>
                  <a:pt x="949" y="164"/>
                  <a:pt x="949" y="164"/>
                </a:cubicBezTo>
                <a:cubicBezTo>
                  <a:pt x="949" y="136"/>
                  <a:pt x="940" y="122"/>
                  <a:pt x="921" y="122"/>
                </a:cubicBezTo>
                <a:cubicBezTo>
                  <a:pt x="906" y="122"/>
                  <a:pt x="890" y="133"/>
                  <a:pt x="873" y="153"/>
                </a:cubicBezTo>
                <a:cubicBezTo>
                  <a:pt x="873" y="350"/>
                  <a:pt x="873" y="350"/>
                  <a:pt x="873" y="350"/>
                </a:cubicBezTo>
                <a:lnTo>
                  <a:pt x="838" y="350"/>
                </a:lnTo>
                <a:close/>
                <a:moveTo>
                  <a:pt x="1022" y="127"/>
                </a:moveTo>
                <a:cubicBezTo>
                  <a:pt x="1022" y="98"/>
                  <a:pt x="1022" y="98"/>
                  <a:pt x="1022" y="98"/>
                </a:cubicBezTo>
                <a:cubicBezTo>
                  <a:pt x="1056" y="98"/>
                  <a:pt x="1056" y="98"/>
                  <a:pt x="1056" y="98"/>
                </a:cubicBezTo>
                <a:cubicBezTo>
                  <a:pt x="1056" y="14"/>
                  <a:pt x="1056" y="14"/>
                  <a:pt x="1056" y="14"/>
                </a:cubicBezTo>
                <a:cubicBezTo>
                  <a:pt x="1091" y="14"/>
                  <a:pt x="1091" y="14"/>
                  <a:pt x="1091" y="14"/>
                </a:cubicBezTo>
                <a:cubicBezTo>
                  <a:pt x="1091" y="98"/>
                  <a:pt x="1091" y="98"/>
                  <a:pt x="1091" y="98"/>
                </a:cubicBezTo>
                <a:cubicBezTo>
                  <a:pt x="1138" y="98"/>
                  <a:pt x="1138" y="98"/>
                  <a:pt x="1138" y="98"/>
                </a:cubicBezTo>
                <a:cubicBezTo>
                  <a:pt x="1138" y="127"/>
                  <a:pt x="1138" y="127"/>
                  <a:pt x="1138" y="127"/>
                </a:cubicBezTo>
                <a:cubicBezTo>
                  <a:pt x="1091" y="127"/>
                  <a:pt x="1091" y="127"/>
                  <a:pt x="1091" y="127"/>
                </a:cubicBezTo>
                <a:cubicBezTo>
                  <a:pt x="1091" y="303"/>
                  <a:pt x="1091" y="303"/>
                  <a:pt x="1091" y="303"/>
                </a:cubicBezTo>
                <a:cubicBezTo>
                  <a:pt x="1091" y="320"/>
                  <a:pt x="1099" y="328"/>
                  <a:pt x="1116" y="328"/>
                </a:cubicBezTo>
                <a:cubicBezTo>
                  <a:pt x="1121" y="328"/>
                  <a:pt x="1128" y="327"/>
                  <a:pt x="1138" y="324"/>
                </a:cubicBezTo>
                <a:cubicBezTo>
                  <a:pt x="1138" y="350"/>
                  <a:pt x="1138" y="350"/>
                  <a:pt x="1138" y="350"/>
                </a:cubicBezTo>
                <a:cubicBezTo>
                  <a:pt x="1127" y="353"/>
                  <a:pt x="1116" y="354"/>
                  <a:pt x="1105" y="354"/>
                </a:cubicBezTo>
                <a:cubicBezTo>
                  <a:pt x="1072" y="354"/>
                  <a:pt x="1056" y="336"/>
                  <a:pt x="1056" y="300"/>
                </a:cubicBezTo>
                <a:cubicBezTo>
                  <a:pt x="1056" y="127"/>
                  <a:pt x="1056" y="127"/>
                  <a:pt x="1056" y="127"/>
                </a:cubicBezTo>
                <a:lnTo>
                  <a:pt x="1022" y="127"/>
                </a:lnTo>
                <a:close/>
                <a:moveTo>
                  <a:pt x="1205" y="201"/>
                </a:moveTo>
                <a:cubicBezTo>
                  <a:pt x="1289" y="201"/>
                  <a:pt x="1289" y="201"/>
                  <a:pt x="1289" y="201"/>
                </a:cubicBezTo>
                <a:cubicBezTo>
                  <a:pt x="1288" y="173"/>
                  <a:pt x="1285" y="152"/>
                  <a:pt x="1279" y="140"/>
                </a:cubicBezTo>
                <a:cubicBezTo>
                  <a:pt x="1273" y="128"/>
                  <a:pt x="1262" y="122"/>
                  <a:pt x="1247" y="122"/>
                </a:cubicBezTo>
                <a:cubicBezTo>
                  <a:pt x="1219" y="122"/>
                  <a:pt x="1205" y="148"/>
                  <a:pt x="1205" y="201"/>
                </a:cubicBezTo>
                <a:moveTo>
                  <a:pt x="1324" y="230"/>
                </a:moveTo>
                <a:cubicBezTo>
                  <a:pt x="1205" y="230"/>
                  <a:pt x="1205" y="230"/>
                  <a:pt x="1205" y="230"/>
                </a:cubicBezTo>
                <a:cubicBezTo>
                  <a:pt x="1205" y="244"/>
                  <a:pt x="1205" y="244"/>
                  <a:pt x="1205" y="244"/>
                </a:cubicBezTo>
                <a:cubicBezTo>
                  <a:pt x="1205" y="274"/>
                  <a:pt x="1208" y="295"/>
                  <a:pt x="1216" y="307"/>
                </a:cubicBezTo>
                <a:cubicBezTo>
                  <a:pt x="1223" y="319"/>
                  <a:pt x="1235" y="325"/>
                  <a:pt x="1252" y="325"/>
                </a:cubicBezTo>
                <a:cubicBezTo>
                  <a:pt x="1274" y="325"/>
                  <a:pt x="1288" y="310"/>
                  <a:pt x="1294" y="278"/>
                </a:cubicBezTo>
                <a:cubicBezTo>
                  <a:pt x="1327" y="282"/>
                  <a:pt x="1327" y="282"/>
                  <a:pt x="1327" y="282"/>
                </a:cubicBezTo>
                <a:cubicBezTo>
                  <a:pt x="1324" y="302"/>
                  <a:pt x="1315" y="319"/>
                  <a:pt x="1302" y="332"/>
                </a:cubicBezTo>
                <a:cubicBezTo>
                  <a:pt x="1287" y="347"/>
                  <a:pt x="1269" y="354"/>
                  <a:pt x="1247" y="354"/>
                </a:cubicBezTo>
                <a:cubicBezTo>
                  <a:pt x="1220" y="354"/>
                  <a:pt x="1201" y="344"/>
                  <a:pt x="1188" y="323"/>
                </a:cubicBezTo>
                <a:cubicBezTo>
                  <a:pt x="1176" y="302"/>
                  <a:pt x="1170" y="269"/>
                  <a:pt x="1170" y="224"/>
                </a:cubicBezTo>
                <a:cubicBezTo>
                  <a:pt x="1170" y="179"/>
                  <a:pt x="1176" y="146"/>
                  <a:pt x="1188" y="125"/>
                </a:cubicBezTo>
                <a:cubicBezTo>
                  <a:pt x="1201" y="104"/>
                  <a:pt x="1220" y="93"/>
                  <a:pt x="1247" y="93"/>
                </a:cubicBezTo>
                <a:cubicBezTo>
                  <a:pt x="1298" y="93"/>
                  <a:pt x="1324" y="133"/>
                  <a:pt x="1324" y="213"/>
                </a:cubicBezTo>
                <a:lnTo>
                  <a:pt x="1324" y="230"/>
                </a:lnTo>
                <a:close/>
                <a:moveTo>
                  <a:pt x="1503" y="153"/>
                </a:moveTo>
                <a:cubicBezTo>
                  <a:pt x="1474" y="162"/>
                  <a:pt x="1474" y="162"/>
                  <a:pt x="1474" y="162"/>
                </a:cubicBezTo>
                <a:cubicBezTo>
                  <a:pt x="1466" y="135"/>
                  <a:pt x="1452" y="122"/>
                  <a:pt x="1430" y="122"/>
                </a:cubicBezTo>
                <a:cubicBezTo>
                  <a:pt x="1422" y="122"/>
                  <a:pt x="1416" y="125"/>
                  <a:pt x="1410" y="131"/>
                </a:cubicBezTo>
                <a:cubicBezTo>
                  <a:pt x="1405" y="137"/>
                  <a:pt x="1402" y="144"/>
                  <a:pt x="1402" y="152"/>
                </a:cubicBezTo>
                <a:cubicBezTo>
                  <a:pt x="1402" y="166"/>
                  <a:pt x="1411" y="179"/>
                  <a:pt x="1430" y="192"/>
                </a:cubicBezTo>
                <a:cubicBezTo>
                  <a:pt x="1447" y="204"/>
                  <a:pt x="1464" y="215"/>
                  <a:pt x="1481" y="227"/>
                </a:cubicBezTo>
                <a:cubicBezTo>
                  <a:pt x="1499" y="243"/>
                  <a:pt x="1509" y="263"/>
                  <a:pt x="1509" y="285"/>
                </a:cubicBezTo>
                <a:cubicBezTo>
                  <a:pt x="1509" y="305"/>
                  <a:pt x="1502" y="321"/>
                  <a:pt x="1489" y="335"/>
                </a:cubicBezTo>
                <a:cubicBezTo>
                  <a:pt x="1476" y="348"/>
                  <a:pt x="1460" y="354"/>
                  <a:pt x="1440" y="354"/>
                </a:cubicBezTo>
                <a:cubicBezTo>
                  <a:pt x="1399" y="354"/>
                  <a:pt x="1373" y="332"/>
                  <a:pt x="1360" y="288"/>
                </a:cubicBezTo>
                <a:cubicBezTo>
                  <a:pt x="1392" y="281"/>
                  <a:pt x="1392" y="281"/>
                  <a:pt x="1392" y="281"/>
                </a:cubicBezTo>
                <a:cubicBezTo>
                  <a:pt x="1401" y="311"/>
                  <a:pt x="1417" y="325"/>
                  <a:pt x="1438" y="325"/>
                </a:cubicBezTo>
                <a:cubicBezTo>
                  <a:pt x="1447" y="325"/>
                  <a:pt x="1456" y="322"/>
                  <a:pt x="1463" y="314"/>
                </a:cubicBezTo>
                <a:cubicBezTo>
                  <a:pt x="1470" y="307"/>
                  <a:pt x="1474" y="298"/>
                  <a:pt x="1474" y="287"/>
                </a:cubicBezTo>
                <a:cubicBezTo>
                  <a:pt x="1474" y="271"/>
                  <a:pt x="1465" y="257"/>
                  <a:pt x="1446" y="243"/>
                </a:cubicBezTo>
                <a:cubicBezTo>
                  <a:pt x="1429" y="232"/>
                  <a:pt x="1412" y="220"/>
                  <a:pt x="1395" y="209"/>
                </a:cubicBezTo>
                <a:cubicBezTo>
                  <a:pt x="1377" y="193"/>
                  <a:pt x="1367" y="175"/>
                  <a:pt x="1367" y="154"/>
                </a:cubicBezTo>
                <a:cubicBezTo>
                  <a:pt x="1367" y="137"/>
                  <a:pt x="1374" y="123"/>
                  <a:pt x="1386" y="111"/>
                </a:cubicBezTo>
                <a:cubicBezTo>
                  <a:pt x="1398" y="99"/>
                  <a:pt x="1414" y="93"/>
                  <a:pt x="1433" y="93"/>
                </a:cubicBezTo>
                <a:cubicBezTo>
                  <a:pt x="1471" y="93"/>
                  <a:pt x="1494" y="113"/>
                  <a:pt x="1503" y="153"/>
                </a:cubicBezTo>
                <a:moveTo>
                  <a:pt x="1563" y="304"/>
                </a:moveTo>
                <a:cubicBezTo>
                  <a:pt x="1603" y="304"/>
                  <a:pt x="1603" y="304"/>
                  <a:pt x="1603" y="304"/>
                </a:cubicBezTo>
                <a:cubicBezTo>
                  <a:pt x="1603" y="350"/>
                  <a:pt x="1603" y="350"/>
                  <a:pt x="1603" y="350"/>
                </a:cubicBezTo>
                <a:cubicBezTo>
                  <a:pt x="1563" y="350"/>
                  <a:pt x="1563" y="350"/>
                  <a:pt x="1563" y="350"/>
                </a:cubicBezTo>
                <a:lnTo>
                  <a:pt x="1563" y="304"/>
                </a:lnTo>
                <a:close/>
                <a:moveTo>
                  <a:pt x="1804" y="173"/>
                </a:moveTo>
                <a:cubicBezTo>
                  <a:pt x="1770" y="173"/>
                  <a:pt x="1770" y="173"/>
                  <a:pt x="1770" y="173"/>
                </a:cubicBezTo>
                <a:cubicBezTo>
                  <a:pt x="1768" y="139"/>
                  <a:pt x="1754" y="122"/>
                  <a:pt x="1731" y="122"/>
                </a:cubicBezTo>
                <a:cubicBezTo>
                  <a:pt x="1715" y="122"/>
                  <a:pt x="1705" y="129"/>
                  <a:pt x="1699" y="142"/>
                </a:cubicBezTo>
                <a:cubicBezTo>
                  <a:pt x="1692" y="156"/>
                  <a:pt x="1689" y="184"/>
                  <a:pt x="1689" y="224"/>
                </a:cubicBezTo>
                <a:cubicBezTo>
                  <a:pt x="1689" y="264"/>
                  <a:pt x="1692" y="291"/>
                  <a:pt x="1699" y="306"/>
                </a:cubicBezTo>
                <a:cubicBezTo>
                  <a:pt x="1705" y="319"/>
                  <a:pt x="1715" y="325"/>
                  <a:pt x="1731" y="325"/>
                </a:cubicBezTo>
                <a:cubicBezTo>
                  <a:pt x="1742" y="325"/>
                  <a:pt x="1751" y="321"/>
                  <a:pt x="1758" y="314"/>
                </a:cubicBezTo>
                <a:cubicBezTo>
                  <a:pt x="1764" y="306"/>
                  <a:pt x="1768" y="291"/>
                  <a:pt x="1771" y="270"/>
                </a:cubicBezTo>
                <a:cubicBezTo>
                  <a:pt x="1805" y="270"/>
                  <a:pt x="1805" y="270"/>
                  <a:pt x="1805" y="270"/>
                </a:cubicBezTo>
                <a:cubicBezTo>
                  <a:pt x="1799" y="326"/>
                  <a:pt x="1774" y="354"/>
                  <a:pt x="1731" y="354"/>
                </a:cubicBezTo>
                <a:cubicBezTo>
                  <a:pt x="1704" y="354"/>
                  <a:pt x="1685" y="344"/>
                  <a:pt x="1672" y="323"/>
                </a:cubicBezTo>
                <a:cubicBezTo>
                  <a:pt x="1660" y="302"/>
                  <a:pt x="1654" y="269"/>
                  <a:pt x="1654" y="224"/>
                </a:cubicBezTo>
                <a:cubicBezTo>
                  <a:pt x="1654" y="179"/>
                  <a:pt x="1660" y="146"/>
                  <a:pt x="1672" y="125"/>
                </a:cubicBezTo>
                <a:cubicBezTo>
                  <a:pt x="1685" y="104"/>
                  <a:pt x="1704" y="93"/>
                  <a:pt x="1731" y="93"/>
                </a:cubicBezTo>
                <a:cubicBezTo>
                  <a:pt x="1772" y="93"/>
                  <a:pt x="1797" y="120"/>
                  <a:pt x="1804" y="173"/>
                </a:cubicBezTo>
                <a:moveTo>
                  <a:pt x="1877" y="224"/>
                </a:moveTo>
                <a:cubicBezTo>
                  <a:pt x="1877" y="264"/>
                  <a:pt x="1880" y="291"/>
                  <a:pt x="1887" y="306"/>
                </a:cubicBezTo>
                <a:cubicBezTo>
                  <a:pt x="1893" y="319"/>
                  <a:pt x="1903" y="325"/>
                  <a:pt x="1919" y="325"/>
                </a:cubicBezTo>
                <a:cubicBezTo>
                  <a:pt x="1934" y="325"/>
                  <a:pt x="1945" y="319"/>
                  <a:pt x="1951" y="306"/>
                </a:cubicBezTo>
                <a:cubicBezTo>
                  <a:pt x="1958" y="291"/>
                  <a:pt x="1961" y="264"/>
                  <a:pt x="1961" y="224"/>
                </a:cubicBezTo>
                <a:cubicBezTo>
                  <a:pt x="1961" y="184"/>
                  <a:pt x="1958" y="156"/>
                  <a:pt x="1951" y="142"/>
                </a:cubicBezTo>
                <a:cubicBezTo>
                  <a:pt x="1945" y="129"/>
                  <a:pt x="1934" y="122"/>
                  <a:pt x="1919" y="122"/>
                </a:cubicBezTo>
                <a:cubicBezTo>
                  <a:pt x="1903" y="122"/>
                  <a:pt x="1893" y="129"/>
                  <a:pt x="1887" y="142"/>
                </a:cubicBezTo>
                <a:cubicBezTo>
                  <a:pt x="1880" y="156"/>
                  <a:pt x="1877" y="184"/>
                  <a:pt x="1877" y="224"/>
                </a:cubicBezTo>
                <a:moveTo>
                  <a:pt x="1842" y="224"/>
                </a:moveTo>
                <a:cubicBezTo>
                  <a:pt x="1842" y="179"/>
                  <a:pt x="1848" y="146"/>
                  <a:pt x="1861" y="125"/>
                </a:cubicBezTo>
                <a:cubicBezTo>
                  <a:pt x="1873" y="104"/>
                  <a:pt x="1893" y="93"/>
                  <a:pt x="1919" y="93"/>
                </a:cubicBezTo>
                <a:cubicBezTo>
                  <a:pt x="1945" y="93"/>
                  <a:pt x="1965" y="104"/>
                  <a:pt x="1977" y="125"/>
                </a:cubicBezTo>
                <a:cubicBezTo>
                  <a:pt x="1990" y="146"/>
                  <a:pt x="1996" y="179"/>
                  <a:pt x="1996" y="224"/>
                </a:cubicBezTo>
                <a:cubicBezTo>
                  <a:pt x="1996" y="269"/>
                  <a:pt x="1990" y="302"/>
                  <a:pt x="1977" y="323"/>
                </a:cubicBezTo>
                <a:cubicBezTo>
                  <a:pt x="1965" y="344"/>
                  <a:pt x="1945" y="354"/>
                  <a:pt x="1919" y="354"/>
                </a:cubicBezTo>
                <a:cubicBezTo>
                  <a:pt x="1893" y="354"/>
                  <a:pt x="1873" y="344"/>
                  <a:pt x="1861" y="323"/>
                </a:cubicBezTo>
                <a:cubicBezTo>
                  <a:pt x="1848" y="302"/>
                  <a:pt x="1842" y="269"/>
                  <a:pt x="1842" y="224"/>
                </a:cubicBezTo>
                <a:moveTo>
                  <a:pt x="2087" y="350"/>
                </a:moveTo>
                <a:cubicBezTo>
                  <a:pt x="2052" y="350"/>
                  <a:pt x="2052" y="350"/>
                  <a:pt x="2052" y="350"/>
                </a:cubicBezTo>
                <a:cubicBezTo>
                  <a:pt x="2052" y="98"/>
                  <a:pt x="2052" y="98"/>
                  <a:pt x="2052" y="98"/>
                </a:cubicBezTo>
                <a:cubicBezTo>
                  <a:pt x="2084" y="98"/>
                  <a:pt x="2084" y="98"/>
                  <a:pt x="2084" y="98"/>
                </a:cubicBezTo>
                <a:cubicBezTo>
                  <a:pt x="2084" y="126"/>
                  <a:pt x="2084" y="126"/>
                  <a:pt x="2084" y="126"/>
                </a:cubicBezTo>
                <a:cubicBezTo>
                  <a:pt x="2102" y="104"/>
                  <a:pt x="2122" y="93"/>
                  <a:pt x="2143" y="93"/>
                </a:cubicBezTo>
                <a:cubicBezTo>
                  <a:pt x="2153" y="93"/>
                  <a:pt x="2162" y="96"/>
                  <a:pt x="2170" y="102"/>
                </a:cubicBezTo>
                <a:cubicBezTo>
                  <a:pt x="2178" y="108"/>
                  <a:pt x="2184" y="116"/>
                  <a:pt x="2188" y="125"/>
                </a:cubicBezTo>
                <a:cubicBezTo>
                  <a:pt x="2207" y="104"/>
                  <a:pt x="2226" y="93"/>
                  <a:pt x="2246" y="93"/>
                </a:cubicBezTo>
                <a:cubicBezTo>
                  <a:pt x="2262" y="93"/>
                  <a:pt x="2275" y="98"/>
                  <a:pt x="2284" y="109"/>
                </a:cubicBezTo>
                <a:cubicBezTo>
                  <a:pt x="2292" y="119"/>
                  <a:pt x="2297" y="133"/>
                  <a:pt x="2297" y="151"/>
                </a:cubicBezTo>
                <a:cubicBezTo>
                  <a:pt x="2297" y="350"/>
                  <a:pt x="2297" y="350"/>
                  <a:pt x="2297" y="350"/>
                </a:cubicBezTo>
                <a:cubicBezTo>
                  <a:pt x="2262" y="350"/>
                  <a:pt x="2262" y="350"/>
                  <a:pt x="2262" y="350"/>
                </a:cubicBezTo>
                <a:cubicBezTo>
                  <a:pt x="2262" y="156"/>
                  <a:pt x="2262" y="156"/>
                  <a:pt x="2262" y="156"/>
                </a:cubicBezTo>
                <a:cubicBezTo>
                  <a:pt x="2262" y="143"/>
                  <a:pt x="2260" y="134"/>
                  <a:pt x="2256" y="129"/>
                </a:cubicBezTo>
                <a:cubicBezTo>
                  <a:pt x="2252" y="125"/>
                  <a:pt x="2245" y="122"/>
                  <a:pt x="2236" y="122"/>
                </a:cubicBezTo>
                <a:cubicBezTo>
                  <a:pt x="2227" y="122"/>
                  <a:pt x="2218" y="125"/>
                  <a:pt x="2210" y="131"/>
                </a:cubicBezTo>
                <a:cubicBezTo>
                  <a:pt x="2207" y="134"/>
                  <a:pt x="2201" y="139"/>
                  <a:pt x="2192" y="148"/>
                </a:cubicBezTo>
                <a:cubicBezTo>
                  <a:pt x="2192" y="350"/>
                  <a:pt x="2192" y="350"/>
                  <a:pt x="2192" y="350"/>
                </a:cubicBezTo>
                <a:cubicBezTo>
                  <a:pt x="2157" y="350"/>
                  <a:pt x="2157" y="350"/>
                  <a:pt x="2157" y="350"/>
                </a:cubicBezTo>
                <a:cubicBezTo>
                  <a:pt x="2157" y="156"/>
                  <a:pt x="2157" y="156"/>
                  <a:pt x="2157" y="156"/>
                </a:cubicBezTo>
                <a:cubicBezTo>
                  <a:pt x="2157" y="134"/>
                  <a:pt x="2148" y="122"/>
                  <a:pt x="2129" y="122"/>
                </a:cubicBezTo>
                <a:cubicBezTo>
                  <a:pt x="2116" y="122"/>
                  <a:pt x="2101" y="131"/>
                  <a:pt x="2087" y="148"/>
                </a:cubicBezTo>
                <a:lnTo>
                  <a:pt x="2087" y="350"/>
                </a:lnTo>
                <a:close/>
              </a:path>
            </a:pathLst>
          </a:custGeom>
          <a:solidFill>
            <a:schemeClr val="lt1">
              <a:alpha val="24709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Dosis Medium"/>
              <a:ea typeface="Dosis Medium"/>
              <a:cs typeface="Dosis Medium"/>
              <a:sym typeface="Dosis Medium"/>
            </a:endParaRPr>
          </a:p>
        </p:txBody>
      </p:sp>
      <p:sp>
        <p:nvSpPr>
          <p:cNvPr id="105" name="Google Shape;105;p28"/>
          <p:cNvSpPr txBox="1"/>
          <p:nvPr>
            <p:ph type="title"/>
          </p:nvPr>
        </p:nvSpPr>
        <p:spPr>
          <a:xfrm>
            <a:off x="457200" y="3425252"/>
            <a:ext cx="82296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b="0" i="0" sz="2600" u="none" cap="none" strike="noStrike">
                <a:solidFill>
                  <a:srgbClr val="354A5B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28"/>
          <p:cNvSpPr txBox="1"/>
          <p:nvPr>
            <p:ph idx="1" type="body"/>
          </p:nvPr>
        </p:nvSpPr>
        <p:spPr>
          <a:xfrm>
            <a:off x="457200" y="4227611"/>
            <a:ext cx="8229600" cy="36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Clr>
                <a:srgbClr val="5A6E7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A6E78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387350" lvl="1" marL="914400" marR="0" rtl="0" algn="l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Char char="–"/>
              <a:defRPr b="0" i="0" sz="2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61950" lvl="2" marL="1371600" marR="0" rtl="0" algn="l">
              <a:spcBef>
                <a:spcPts val="42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a con titulo y subtitulo">
  <p:cSld name="1_Diapositiva con titulo y subtitulo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9"/>
          <p:cNvSpPr txBox="1"/>
          <p:nvPr>
            <p:ph type="title"/>
          </p:nvPr>
        </p:nvSpPr>
        <p:spPr>
          <a:xfrm>
            <a:off x="453609" y="387541"/>
            <a:ext cx="8509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i="0" sz="2400" u="none" cap="none" strike="noStrike"/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29"/>
          <p:cNvSpPr txBox="1"/>
          <p:nvPr>
            <p:ph idx="1" type="body"/>
          </p:nvPr>
        </p:nvSpPr>
        <p:spPr>
          <a:xfrm>
            <a:off x="322263" y="1607039"/>
            <a:ext cx="8509800" cy="2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oppins"/>
              <a:buNone/>
              <a:defRPr i="0" sz="16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42900" lvl="1" marL="9144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–"/>
              <a:defRPr i="0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42900" lvl="2" marL="13716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•"/>
              <a:defRPr i="0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–"/>
              <a:defRPr i="0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»"/>
              <a:defRPr i="0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•"/>
              <a:defRPr i="0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•"/>
              <a:defRPr i="0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•"/>
              <a:defRPr i="0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•"/>
              <a:defRPr i="0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 - soluciones" showMasterSp="0">
  <p:cSld name="Portada - solucione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4"/>
          <p:cNvSpPr txBox="1"/>
          <p:nvPr>
            <p:ph type="title"/>
          </p:nvPr>
        </p:nvSpPr>
        <p:spPr>
          <a:xfrm>
            <a:off x="1547664" y="1399413"/>
            <a:ext cx="5904600" cy="16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Poppins SemiBold"/>
              <a:buNone/>
              <a:defRPr b="0" i="0" sz="4000" cap="none">
                <a:solidFill>
                  <a:schemeClr val="accen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1547664" y="3879315"/>
            <a:ext cx="59046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22" name="Google Shape;2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99892" y="463200"/>
            <a:ext cx="1800201" cy="475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master 7p_2018-12.png" id="112" name="Google Shape;112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868" y="0"/>
            <a:ext cx="912713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1"/>
          <p:cNvSpPr txBox="1"/>
          <p:nvPr>
            <p:ph type="title"/>
          </p:nvPr>
        </p:nvSpPr>
        <p:spPr>
          <a:xfrm>
            <a:off x="322459" y="288980"/>
            <a:ext cx="8509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b="0" i="0" sz="2400" u="none" cap="none" strike="noStrike">
                <a:solidFill>
                  <a:schemeClr val="lt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p31"/>
          <p:cNvSpPr txBox="1"/>
          <p:nvPr>
            <p:ph idx="1" type="body"/>
          </p:nvPr>
        </p:nvSpPr>
        <p:spPr>
          <a:xfrm>
            <a:off x="322263" y="1059582"/>
            <a:ext cx="8509800" cy="2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387350" lvl="1" marL="914400" marR="0" rtl="0" algn="l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rial"/>
              <a:buChar char="–"/>
              <a:defRPr b="0" i="0" sz="2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61950" lvl="2" marL="1371600" marR="0" rtl="0" algn="l">
              <a:spcBef>
                <a:spcPts val="42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2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32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2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ítulo - zocalo - porfolio" showMasterSp="0">
  <p:cSld name="1_Título - zocalo - página blanca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3"/>
          <p:cNvSpPr/>
          <p:nvPr/>
        </p:nvSpPr>
        <p:spPr>
          <a:xfrm rot="-5400000">
            <a:off x="4399052" y="398550"/>
            <a:ext cx="345900" cy="9144000"/>
          </a:xfrm>
          <a:prstGeom prst="roundRect">
            <a:avLst>
              <a:gd fmla="val 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3">
            <a:hlinkClick r:id="rId2"/>
          </p:cNvPr>
          <p:cNvSpPr/>
          <p:nvPr/>
        </p:nvSpPr>
        <p:spPr>
          <a:xfrm>
            <a:off x="467546" y="4878803"/>
            <a:ext cx="2013000" cy="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oppins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www.7puentes.com</a:t>
            </a:r>
            <a:endParaRPr b="0" i="0" sz="11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22" name="Google Shape;122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8526" y="4878801"/>
            <a:ext cx="280523" cy="2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33"/>
          <p:cNvSpPr/>
          <p:nvPr/>
        </p:nvSpPr>
        <p:spPr>
          <a:xfrm rot="-5400000">
            <a:off x="4285925" y="-4389975"/>
            <a:ext cx="632100" cy="9238500"/>
          </a:xfrm>
          <a:prstGeom prst="roundRect">
            <a:avLst>
              <a:gd fmla="val 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3"/>
          <p:cNvSpPr txBox="1"/>
          <p:nvPr>
            <p:ph type="title"/>
          </p:nvPr>
        </p:nvSpPr>
        <p:spPr>
          <a:xfrm>
            <a:off x="467544" y="-229689"/>
            <a:ext cx="83814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300"/>
              <a:buFont typeface="Poppins Medium"/>
              <a:buNone/>
              <a:defRPr sz="23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a con titulo">
  <p:cSld name="1_Diapositiva con titulo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4"/>
          <p:cNvSpPr txBox="1"/>
          <p:nvPr>
            <p:ph type="title"/>
          </p:nvPr>
        </p:nvSpPr>
        <p:spPr>
          <a:xfrm>
            <a:off x="322459" y="893441"/>
            <a:ext cx="8509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b="0" i="0" sz="2400" u="none" cap="none" strike="noStrike">
                <a:solidFill>
                  <a:srgbClr val="354A5B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9" name="Google Shape;129;p3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0" name="Google Shape;130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1">
  <p:cSld name="TITLE_1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3" name="Google Shape;133;p3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4" name="Google Shape;134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8" name="Google Shape;138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ienes somos -imagen + texto" showMasterSp="0">
  <p:cSld name="Quienes somos -imagen + texto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5"/>
          <p:cNvPicPr preferRelativeResize="0"/>
          <p:nvPr/>
        </p:nvPicPr>
        <p:blipFill rotWithShape="1">
          <a:blip r:embed="rId2">
            <a:alphaModFix/>
          </a:blip>
          <a:srcRect b="40" l="17975" r="21360" t="-40"/>
          <a:stretch/>
        </p:blipFill>
        <p:spPr>
          <a:xfrm>
            <a:off x="0" y="-2282"/>
            <a:ext cx="4680517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"/>
          <p:cNvSpPr txBox="1"/>
          <p:nvPr>
            <p:ph type="title"/>
          </p:nvPr>
        </p:nvSpPr>
        <p:spPr>
          <a:xfrm>
            <a:off x="5076056" y="339502"/>
            <a:ext cx="3337800" cy="10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ppins Medium"/>
              <a:buNone/>
              <a:defRPr b="0" i="0" sz="2400" cap="none">
                <a:solidFill>
                  <a:schemeClr val="accen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5062315" y="1563638"/>
            <a:ext cx="3337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27" name="Google Shape;2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512" y="4803998"/>
            <a:ext cx="280524" cy="2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ulo - subtitulo - texto">
  <p:cSld name="Titulo - subtitulo - texto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idx="1" type="body"/>
          </p:nvPr>
        </p:nvSpPr>
        <p:spPr>
          <a:xfrm>
            <a:off x="467544" y="1131590"/>
            <a:ext cx="70458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type="title"/>
          </p:nvPr>
        </p:nvSpPr>
        <p:spPr>
          <a:xfrm>
            <a:off x="467544" y="221219"/>
            <a:ext cx="82089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ítulo - zocalo - página blanca" showMasterSp="0">
  <p:cSld name="1_Título - zocalo - página blanca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/>
          <p:nvPr/>
        </p:nvSpPr>
        <p:spPr>
          <a:xfrm rot="-5400000">
            <a:off x="4399052" y="398550"/>
            <a:ext cx="345900" cy="9144000"/>
          </a:xfrm>
          <a:prstGeom prst="roundRect">
            <a:avLst>
              <a:gd fmla="val 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7">
            <a:hlinkClick r:id="rId2"/>
          </p:cNvPr>
          <p:cNvSpPr/>
          <p:nvPr/>
        </p:nvSpPr>
        <p:spPr>
          <a:xfrm>
            <a:off x="467546" y="4878803"/>
            <a:ext cx="2013000" cy="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oppins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www.7puentes.com</a:t>
            </a:r>
            <a:endParaRPr b="0" i="0" sz="11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4" name="Google Shape;3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8526" y="4878801"/>
            <a:ext cx="280523" cy="2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7"/>
          <p:cNvSpPr/>
          <p:nvPr/>
        </p:nvSpPr>
        <p:spPr>
          <a:xfrm rot="-5400000">
            <a:off x="4057786" y="-4075177"/>
            <a:ext cx="993900" cy="9144000"/>
          </a:xfrm>
          <a:prstGeom prst="roundRect">
            <a:avLst>
              <a:gd fmla="val 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7"/>
          <p:cNvSpPr txBox="1"/>
          <p:nvPr>
            <p:ph type="title"/>
          </p:nvPr>
        </p:nvSpPr>
        <p:spPr>
          <a:xfrm>
            <a:off x="467544" y="30588"/>
            <a:ext cx="83814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Poppins Medium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SULTORÍA Título - zocalo - página blanca" showMasterSp="0">
  <p:cSld name="CONSULTORÍA Título - zocalo - página blanca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 rot="-5400000">
            <a:off x="4399052" y="398550"/>
            <a:ext cx="345900" cy="9144000"/>
          </a:xfrm>
          <a:prstGeom prst="roundRect">
            <a:avLst>
              <a:gd fmla="val 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8">
            <a:hlinkClick r:id="rId2"/>
          </p:cNvPr>
          <p:cNvSpPr/>
          <p:nvPr/>
        </p:nvSpPr>
        <p:spPr>
          <a:xfrm>
            <a:off x="467546" y="4878803"/>
            <a:ext cx="2013000" cy="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oppins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www.7puentes.com</a:t>
            </a:r>
            <a:endParaRPr b="0" i="0" sz="11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" name="Google Shape;40;p8"/>
          <p:cNvSpPr/>
          <p:nvPr/>
        </p:nvSpPr>
        <p:spPr>
          <a:xfrm rot="-5400000">
            <a:off x="4057786" y="-4075177"/>
            <a:ext cx="993900" cy="9144000"/>
          </a:xfrm>
          <a:prstGeom prst="roundRect">
            <a:avLst>
              <a:gd fmla="val 3834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8"/>
          <p:cNvSpPr txBox="1"/>
          <p:nvPr>
            <p:ph type="title"/>
          </p:nvPr>
        </p:nvSpPr>
        <p:spPr>
          <a:xfrm>
            <a:off x="467544" y="30588"/>
            <a:ext cx="83814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oppins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42" name="Google Shape;4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8525" y="4878802"/>
            <a:ext cx="280524" cy="2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I SAAS Título - zocalo - página blanca" showMasterSp="0">
  <p:cSld name="AI SAAS Título - zocalo - página blanca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/>
          <p:nvPr/>
        </p:nvSpPr>
        <p:spPr>
          <a:xfrm rot="-5400000">
            <a:off x="4399052" y="398550"/>
            <a:ext cx="345900" cy="9144000"/>
          </a:xfrm>
          <a:prstGeom prst="roundRect">
            <a:avLst>
              <a:gd fmla="val 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9">
            <a:hlinkClick r:id="rId2"/>
          </p:cNvPr>
          <p:cNvSpPr/>
          <p:nvPr/>
        </p:nvSpPr>
        <p:spPr>
          <a:xfrm>
            <a:off x="467546" y="4878803"/>
            <a:ext cx="2013000" cy="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oppins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www.7puentes.com</a:t>
            </a:r>
            <a:endParaRPr b="0" i="0" sz="11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" name="Google Shape;46;p9"/>
          <p:cNvSpPr/>
          <p:nvPr/>
        </p:nvSpPr>
        <p:spPr>
          <a:xfrm rot="-5400000">
            <a:off x="4057786" y="-4075177"/>
            <a:ext cx="993900" cy="9144000"/>
          </a:xfrm>
          <a:prstGeom prst="roundRect">
            <a:avLst>
              <a:gd fmla="val 3834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9"/>
          <p:cNvSpPr txBox="1"/>
          <p:nvPr>
            <p:ph type="title"/>
          </p:nvPr>
        </p:nvSpPr>
        <p:spPr>
          <a:xfrm>
            <a:off x="467544" y="30588"/>
            <a:ext cx="83814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oppins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48" name="Google Shape;4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8525" y="4878802"/>
            <a:ext cx="280524" cy="2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VP Título - zocalo - página blanca" showMasterSp="0">
  <p:cSld name="MVP Título - zocalo - página blanca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/>
          <p:nvPr/>
        </p:nvSpPr>
        <p:spPr>
          <a:xfrm rot="-5400000">
            <a:off x="4399052" y="398550"/>
            <a:ext cx="345900" cy="9144000"/>
          </a:xfrm>
          <a:prstGeom prst="roundRect">
            <a:avLst>
              <a:gd fmla="val 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10">
            <a:hlinkClick r:id="rId2"/>
          </p:cNvPr>
          <p:cNvSpPr/>
          <p:nvPr/>
        </p:nvSpPr>
        <p:spPr>
          <a:xfrm>
            <a:off x="467546" y="4878803"/>
            <a:ext cx="2013000" cy="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oppins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www.7puentes.com</a:t>
            </a:r>
            <a:endParaRPr b="0" i="0" sz="11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2" name="Google Shape;52;p10"/>
          <p:cNvSpPr/>
          <p:nvPr/>
        </p:nvSpPr>
        <p:spPr>
          <a:xfrm rot="-5400000">
            <a:off x="4057786" y="-4075177"/>
            <a:ext cx="993900" cy="9144000"/>
          </a:xfrm>
          <a:prstGeom prst="roundRect">
            <a:avLst>
              <a:gd fmla="val 3834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0"/>
          <p:cNvSpPr txBox="1"/>
          <p:nvPr>
            <p:ph type="title"/>
          </p:nvPr>
        </p:nvSpPr>
        <p:spPr>
          <a:xfrm>
            <a:off x="467544" y="30588"/>
            <a:ext cx="83814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oppins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54" name="Google Shape;5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8525" y="4878802"/>
            <a:ext cx="280524" cy="2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19.xml"/><Relationship Id="rId24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1.xml"/><Relationship Id="rId1" Type="http://schemas.openxmlformats.org/officeDocument/2006/relationships/hyperlink" Target="http://www.nubiral.com" TargetMode="Externa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26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5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29" Type="http://schemas.openxmlformats.org/officeDocument/2006/relationships/slideLayout" Target="../slideLayouts/slideLayout27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31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9.xml"/><Relationship Id="rId33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8.xml"/><Relationship Id="rId32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11.xml"/><Relationship Id="rId35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10.xml"/><Relationship Id="rId34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13.xml"/><Relationship Id="rId37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12.xml"/><Relationship Id="rId36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15.xml"/><Relationship Id="rId39" Type="http://schemas.openxmlformats.org/officeDocument/2006/relationships/theme" Target="../theme/theme1.xml"/><Relationship Id="rId16" Type="http://schemas.openxmlformats.org/officeDocument/2006/relationships/slideLayout" Target="../slideLayouts/slideLayout14.xml"/><Relationship Id="rId38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67544" y="221219"/>
            <a:ext cx="82089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Poppins Medium"/>
              <a:buNone/>
              <a:defRPr b="0" i="0" sz="2600" u="none" cap="none" strike="noStrike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/>
          <p:nvPr/>
        </p:nvSpPr>
        <p:spPr>
          <a:xfrm rot="-5400000">
            <a:off x="4399052" y="398550"/>
            <a:ext cx="345900" cy="9144000"/>
          </a:xfrm>
          <a:prstGeom prst="roundRect">
            <a:avLst>
              <a:gd fmla="val 0" name="adj"/>
            </a:avLst>
          </a:prstGeom>
          <a:solidFill>
            <a:schemeClr val="dk1"/>
          </a:solidFill>
          <a:ln>
            <a:noFill/>
          </a:ln>
          <a:effectLst>
            <a:outerShdw blurRad="127000" rotWithShape="0" algn="t" dir="5400000" dist="1016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;p1">
            <a:hlinkClick r:id="rId1"/>
          </p:cNvPr>
          <p:cNvSpPr/>
          <p:nvPr/>
        </p:nvSpPr>
        <p:spPr>
          <a:xfrm>
            <a:off x="467546" y="4878803"/>
            <a:ext cx="2013000" cy="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oppins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www.7puentes.com</a:t>
            </a:r>
            <a:endParaRPr b="0" i="0" sz="11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68525" y="4878802"/>
            <a:ext cx="280524" cy="203517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  <p:sldLayoutId id="2147483666" r:id="rId21"/>
    <p:sldLayoutId id="2147483667" r:id="rId22"/>
    <p:sldLayoutId id="2147483668" r:id="rId23"/>
    <p:sldLayoutId id="2147483669" r:id="rId24"/>
    <p:sldLayoutId id="2147483670" r:id="rId25"/>
    <p:sldLayoutId id="2147483671" r:id="rId26"/>
    <p:sldLayoutId id="2147483672" r:id="rId27"/>
    <p:sldLayoutId id="2147483673" r:id="rId28"/>
    <p:sldLayoutId id="2147483674" r:id="rId29"/>
    <p:sldLayoutId id="2147483675" r:id="rId30"/>
    <p:sldLayoutId id="2147483676" r:id="rId31"/>
    <p:sldLayoutId id="2147483677" r:id="rId32"/>
    <p:sldLayoutId id="2147483678" r:id="rId33"/>
    <p:sldLayoutId id="2147483679" r:id="rId34"/>
    <p:sldLayoutId id="2147483680" r:id="rId35"/>
    <p:sldLayoutId id="2147483681" r:id="rId36"/>
    <p:sldLayoutId id="2147483682" r:id="rId37"/>
    <p:sldLayoutId id="2147483683" r:id="rId38"/>
  </p:sldLayoutIdLst>
  <p:transition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1.png"/><Relationship Id="rId6" Type="http://schemas.openxmlformats.org/officeDocument/2006/relationships/image" Target="../media/image25.png"/><Relationship Id="rId7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hyperlink" Target="mailto:info@7puentes.com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14.png"/><Relationship Id="rId5" Type="http://schemas.openxmlformats.org/officeDocument/2006/relationships/image" Target="../media/image16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5.xml"/><Relationship Id="rId3" Type="http://schemas.openxmlformats.org/officeDocument/2006/relationships/comments" Target="../comments/comment1.xml"/><Relationship Id="rId4" Type="http://schemas.openxmlformats.org/officeDocument/2006/relationships/image" Target="../media/image5.png"/><Relationship Id="rId5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7.xml"/><Relationship Id="rId3" Type="http://schemas.openxmlformats.org/officeDocument/2006/relationships/comments" Target="../comments/comment2.xml"/><Relationship Id="rId4" Type="http://schemas.openxmlformats.org/officeDocument/2006/relationships/image" Target="../media/image15.png"/><Relationship Id="rId5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38" title="Diseño sin título (1)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38"/>
          <p:cNvSpPr txBox="1"/>
          <p:nvPr>
            <p:ph type="title"/>
          </p:nvPr>
        </p:nvSpPr>
        <p:spPr>
          <a:xfrm>
            <a:off x="4995425" y="2156250"/>
            <a:ext cx="34620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Aquiom RTIC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145" name="Google Shape;145;p38"/>
          <p:cNvSpPr txBox="1"/>
          <p:nvPr>
            <p:ph idx="1" type="body"/>
          </p:nvPr>
        </p:nvSpPr>
        <p:spPr>
          <a:xfrm>
            <a:off x="4774475" y="2828025"/>
            <a:ext cx="3903900" cy="461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en"/>
              <a:t>Transforma tus datos industriales en activos de predicción. </a:t>
            </a:r>
            <a:endParaRPr/>
          </a:p>
        </p:txBody>
      </p:sp>
      <p:pic>
        <p:nvPicPr>
          <p:cNvPr id="146" name="Google Shape;146;p38" title="Logo 7Puentes_AI for Everyone-3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9475" y="214854"/>
            <a:ext cx="2066949" cy="755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7"/>
          <p:cNvSpPr/>
          <p:nvPr/>
        </p:nvSpPr>
        <p:spPr>
          <a:xfrm>
            <a:off x="3418425" y="486825"/>
            <a:ext cx="2148300" cy="521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47"/>
          <p:cNvSpPr txBox="1"/>
          <p:nvPr/>
        </p:nvSpPr>
        <p:spPr>
          <a:xfrm>
            <a:off x="1332426" y="1509043"/>
            <a:ext cx="29172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Flexibilidad en los servicios</a:t>
            </a:r>
            <a:endParaRPr b="1" sz="11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Garantizamos que nuestras soluciones respondan a las necesidades específicas de su empresa</a:t>
            </a:r>
            <a:endParaRPr sz="10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9" name="Google Shape;239;p47"/>
          <p:cNvSpPr txBox="1"/>
          <p:nvPr/>
        </p:nvSpPr>
        <p:spPr>
          <a:xfrm>
            <a:off x="1309391" y="2371197"/>
            <a:ext cx="28035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Soluciones centradas en el cliente </a:t>
            </a:r>
            <a:endParaRPr b="1" sz="11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10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Diseñadas en torno a sus objetivos y experiencias de usuario</a:t>
            </a:r>
            <a:endParaRPr sz="10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1000">
              <a:solidFill>
                <a:srgbClr val="FFFFFF"/>
              </a:solidFill>
            </a:endParaRPr>
          </a:p>
        </p:txBody>
      </p:sp>
      <p:sp>
        <p:nvSpPr>
          <p:cNvPr id="240" name="Google Shape;240;p47"/>
          <p:cNvSpPr txBox="1"/>
          <p:nvPr/>
        </p:nvSpPr>
        <p:spPr>
          <a:xfrm>
            <a:off x="5021630" y="1507398"/>
            <a:ext cx="3454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Profesionales dedicados</a:t>
            </a:r>
            <a:endParaRPr b="1" sz="11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11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Altamente cualificados y comprometidos con la consecución de sus ambiciones en materia de IA.</a:t>
            </a:r>
            <a:endParaRPr sz="10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1" name="Google Shape;241;p47"/>
          <p:cNvSpPr txBox="1"/>
          <p:nvPr/>
        </p:nvSpPr>
        <p:spPr>
          <a:xfrm>
            <a:off x="5008240" y="2367929"/>
            <a:ext cx="32433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Atención personalizada</a:t>
            </a:r>
            <a:endParaRPr b="1" sz="11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11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Operamos dentro de la zona horaria central, lo que garantiza una colaboración y un apoyo puntuales.</a:t>
            </a:r>
            <a:endParaRPr sz="10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2" name="Google Shape;242;p47"/>
          <p:cNvSpPr txBox="1"/>
          <p:nvPr/>
        </p:nvSpPr>
        <p:spPr>
          <a:xfrm>
            <a:off x="1145875" y="3435200"/>
            <a:ext cx="1953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00FFFF"/>
                </a:solidFill>
                <a:latin typeface="Poppins"/>
                <a:ea typeface="Poppins"/>
                <a:cs typeface="Poppins"/>
                <a:sym typeface="Poppins"/>
              </a:rPr>
              <a:t>15+</a:t>
            </a:r>
            <a:endParaRPr sz="6000">
              <a:solidFill>
                <a:srgbClr val="00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Years of Experience</a:t>
            </a:r>
            <a:endParaRPr sz="9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3" name="Google Shape;243;p47"/>
          <p:cNvSpPr txBox="1"/>
          <p:nvPr/>
        </p:nvSpPr>
        <p:spPr>
          <a:xfrm>
            <a:off x="3428158" y="3435200"/>
            <a:ext cx="1953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00FFFF"/>
                </a:solidFill>
                <a:latin typeface="Poppins"/>
                <a:ea typeface="Poppins"/>
                <a:cs typeface="Poppins"/>
                <a:sym typeface="Poppins"/>
              </a:rPr>
              <a:t>50+</a:t>
            </a:r>
            <a:endParaRPr sz="6000">
              <a:solidFill>
                <a:srgbClr val="00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Happy Companies</a:t>
            </a:r>
            <a:endParaRPr sz="9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4" name="Google Shape;244;p47"/>
          <p:cNvSpPr txBox="1"/>
          <p:nvPr/>
        </p:nvSpPr>
        <p:spPr>
          <a:xfrm>
            <a:off x="5345691" y="3435200"/>
            <a:ext cx="2923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00FFFF"/>
                </a:solidFill>
                <a:latin typeface="Poppins"/>
                <a:ea typeface="Poppins"/>
                <a:cs typeface="Poppins"/>
                <a:sym typeface="Poppins"/>
              </a:rPr>
              <a:t>100+</a:t>
            </a:r>
            <a:endParaRPr sz="6000">
              <a:solidFill>
                <a:srgbClr val="00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Successful Projects</a:t>
            </a:r>
            <a:endParaRPr sz="9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45" name="Google Shape;245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8375" y="1378600"/>
            <a:ext cx="736976" cy="1251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2675" y="2117115"/>
            <a:ext cx="882676" cy="1499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77052" y="2052031"/>
            <a:ext cx="882676" cy="1499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10518" y="1073000"/>
            <a:ext cx="811121" cy="1377888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47"/>
          <p:cNvSpPr txBox="1"/>
          <p:nvPr/>
        </p:nvSpPr>
        <p:spPr>
          <a:xfrm>
            <a:off x="2544225" y="606600"/>
            <a:ext cx="4011000" cy="5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00FFFF"/>
                </a:solidFill>
                <a:latin typeface="Poppins"/>
                <a:ea typeface="Poppins"/>
                <a:cs typeface="Poppins"/>
                <a:sym typeface="Poppins"/>
              </a:rPr>
              <a:t>Más razones para elegirnos</a:t>
            </a:r>
            <a:endParaRPr sz="2100">
              <a:solidFill>
                <a:srgbClr val="00FFFF"/>
              </a:solidFill>
            </a:endParaRPr>
          </a:p>
        </p:txBody>
      </p:sp>
      <p:pic>
        <p:nvPicPr>
          <p:cNvPr id="250" name="Google Shape;250;p4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1600" y="151575"/>
            <a:ext cx="564650" cy="4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8"/>
          <p:cNvSpPr txBox="1"/>
          <p:nvPr/>
        </p:nvSpPr>
        <p:spPr>
          <a:xfrm>
            <a:off x="1310700" y="4485050"/>
            <a:ext cx="652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uFill>
                  <a:noFill/>
                </a:uFill>
                <a:latin typeface="Poppins Medium"/>
                <a:ea typeface="Poppins Medium"/>
                <a:cs typeface="Poppins Medium"/>
                <a:sym typeface="Poppins Medium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info@7puentes.com</a:t>
            </a:r>
            <a:r>
              <a:rPr lang="en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  |   www.7puentes.com</a:t>
            </a:r>
            <a:endParaRPr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39" title="Diseño sin título (5)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39"/>
          <p:cNvSpPr txBox="1"/>
          <p:nvPr/>
        </p:nvSpPr>
        <p:spPr>
          <a:xfrm>
            <a:off x="4691050" y="1150750"/>
            <a:ext cx="4000500" cy="31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Aquiom </a:t>
            </a:r>
            <a:r>
              <a:rPr lang="en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es una plataforma de inteligencia artificial que monitorea en tiempo real el funcionamiento de bombas PCP y otros activos industriales, detecta anomalías y predice mermas de producción antes de que ocurran.</a:t>
            </a:r>
            <a:endParaRPr sz="1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Para que puedas actuar antes de que el problema impacte en la operación </a:t>
            </a:r>
            <a:endParaRPr i="1" sz="2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3" name="Google Shape;153;p39" title="Logo 7Puentes_AI for Everyone-3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125" y="4189062"/>
            <a:ext cx="1757901" cy="6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0"/>
          <p:cNvSpPr/>
          <p:nvPr/>
        </p:nvSpPr>
        <p:spPr>
          <a:xfrm>
            <a:off x="-26800" y="-147350"/>
            <a:ext cx="9269100" cy="5290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Google Shape;159;p40" title="Logo 7Puentes_AI for Everyone-30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5750" y="287687"/>
            <a:ext cx="1757901" cy="642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0" name="Google Shape;160;p40"/>
          <p:cNvGrpSpPr/>
          <p:nvPr/>
        </p:nvGrpSpPr>
        <p:grpSpPr>
          <a:xfrm>
            <a:off x="1058507" y="141728"/>
            <a:ext cx="9143737" cy="4650496"/>
            <a:chOff x="1386038" y="287675"/>
            <a:chExt cx="8499476" cy="4322826"/>
          </a:xfrm>
        </p:grpSpPr>
        <p:grpSp>
          <p:nvGrpSpPr>
            <p:cNvPr id="161" name="Google Shape;161;p40"/>
            <p:cNvGrpSpPr/>
            <p:nvPr/>
          </p:nvGrpSpPr>
          <p:grpSpPr>
            <a:xfrm>
              <a:off x="1386038" y="287675"/>
              <a:ext cx="8499476" cy="4322826"/>
              <a:chOff x="1386038" y="287675"/>
              <a:chExt cx="8499476" cy="4322826"/>
            </a:xfrm>
          </p:grpSpPr>
          <p:sp>
            <p:nvSpPr>
              <p:cNvPr id="162" name="Google Shape;162;p40"/>
              <p:cNvSpPr/>
              <p:nvPr/>
            </p:nvSpPr>
            <p:spPr>
              <a:xfrm>
                <a:off x="2646947" y="709909"/>
                <a:ext cx="6046200" cy="3704400"/>
              </a:xfrm>
              <a:prstGeom prst="roundRect">
                <a:avLst>
                  <a:gd fmla="val 3755" name="adj"/>
                </a:avLst>
              </a:prstGeom>
              <a:solidFill>
                <a:schemeClr val="accent1"/>
              </a:solidFill>
              <a:ln cap="flat" cmpd="sng" w="102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1537142" rotWithShape="0" algn="bl">
                  <a:schemeClr val="accent1"/>
                </a:outerShdw>
              </a:effectLst>
            </p:spPr>
            <p:txBody>
              <a:bodyPr anchorCtr="0" anchor="ctr" bIns="98350" lIns="98350" spcFirstLastPara="1" rIns="98350" wrap="square" tIns="9835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6"/>
                  <a:buFont typeface="Arial"/>
                  <a:buNone/>
                </a:pPr>
                <a:r>
                  <a:t/>
                </a:r>
                <a:endParaRPr b="0" i="0" sz="1506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63" name="Google Shape;163;p40" title="Firefly.png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1386038" y="287675"/>
                <a:ext cx="8499476" cy="432282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4" name="Google Shape;164;p40"/>
              <p:cNvSpPr/>
              <p:nvPr/>
            </p:nvSpPr>
            <p:spPr>
              <a:xfrm>
                <a:off x="2714650" y="729160"/>
                <a:ext cx="5872200" cy="3621300"/>
              </a:xfrm>
              <a:prstGeom prst="roundRect">
                <a:avLst>
                  <a:gd fmla="val 1177" name="adj"/>
                </a:avLst>
              </a:prstGeom>
              <a:solidFill>
                <a:srgbClr val="F6F8FA"/>
              </a:solidFill>
              <a:ln>
                <a:noFill/>
              </a:ln>
            </p:spPr>
            <p:txBody>
              <a:bodyPr anchorCtr="0" anchor="ctr" bIns="49175" lIns="98350" spcFirstLastPara="1" rIns="98350" wrap="square" tIns="4917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506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65" name="Google Shape;165;p40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2705024" y="709909"/>
                <a:ext cx="5891552" cy="364046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66" name="Google Shape;166;p40"/>
            <p:cNvSpPr/>
            <p:nvPr/>
          </p:nvSpPr>
          <p:spPr>
            <a:xfrm>
              <a:off x="2772727" y="4081112"/>
              <a:ext cx="5823900" cy="2694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9175" lIns="98350" spcFirstLastPara="1" rIns="98350" wrap="square" tIns="491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506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" name="Google Shape;167;p40"/>
          <p:cNvSpPr txBox="1"/>
          <p:nvPr/>
        </p:nvSpPr>
        <p:spPr>
          <a:xfrm>
            <a:off x="385750" y="1577500"/>
            <a:ext cx="1636800" cy="27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 sz="1600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Aquiom, </a:t>
            </a:r>
            <a:endParaRPr b="1" sz="1600">
              <a:solidFill>
                <a:schemeClr val="accent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 sz="1600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en pocas preguntas </a:t>
            </a:r>
            <a:endParaRPr b="1" i="0" sz="1600" u="none" cap="none" strike="noStrike">
              <a:solidFill>
                <a:schemeClr val="accent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accen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Todo lo esencial para entender cómo la plataforma se adapta a tu operación. </a:t>
            </a:r>
            <a:endParaRPr b="0" i="0" sz="14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1"/>
          <p:cNvSpPr/>
          <p:nvPr/>
        </p:nvSpPr>
        <p:spPr>
          <a:xfrm>
            <a:off x="-26800" y="-147350"/>
            <a:ext cx="9269100" cy="5290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41"/>
          <p:cNvSpPr txBox="1"/>
          <p:nvPr/>
        </p:nvSpPr>
        <p:spPr>
          <a:xfrm>
            <a:off x="385750" y="1617675"/>
            <a:ext cx="2328900" cy="27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Múltiples Vistas</a:t>
            </a:r>
            <a:endParaRPr b="1" sz="1600">
              <a:solidFill>
                <a:schemeClr val="accent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accen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Vista general de los activos monitoreados en tiempo real: producción, predicciones y estado operativo de cada bomba PCP, de un vistazo. 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4" name="Google Shape;174;p41"/>
          <p:cNvSpPr/>
          <p:nvPr/>
        </p:nvSpPr>
        <p:spPr>
          <a:xfrm>
            <a:off x="2893225" y="709909"/>
            <a:ext cx="5799900" cy="3978300"/>
          </a:xfrm>
          <a:prstGeom prst="roundRect">
            <a:avLst>
              <a:gd fmla="val 3755" name="adj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1428750" rotWithShape="0" algn="bl">
              <a:schemeClr val="accent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5" name="Google Shape;175;p41" title="Firefl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0838" y="287675"/>
            <a:ext cx="8184675" cy="456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41" title="Logo 7Puentes_AI for Everyone-3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5750" y="287687"/>
            <a:ext cx="1757901" cy="6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2"/>
          <p:cNvSpPr/>
          <p:nvPr/>
        </p:nvSpPr>
        <p:spPr>
          <a:xfrm>
            <a:off x="-26800" y="-147350"/>
            <a:ext cx="9269100" cy="5290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2" name="Google Shape;182;p42" title="Logo 7Puentes_AI for Everyone-3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5750" y="287687"/>
            <a:ext cx="1757901" cy="642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3" name="Google Shape;183;p42"/>
          <p:cNvGrpSpPr/>
          <p:nvPr/>
        </p:nvGrpSpPr>
        <p:grpSpPr>
          <a:xfrm>
            <a:off x="2714648" y="98406"/>
            <a:ext cx="6597425" cy="4946700"/>
            <a:chOff x="1002673" y="98406"/>
            <a:chExt cx="6597425" cy="4946700"/>
          </a:xfrm>
        </p:grpSpPr>
        <p:sp>
          <p:nvSpPr>
            <p:cNvPr id="184" name="Google Shape;184;p42"/>
            <p:cNvSpPr/>
            <p:nvPr/>
          </p:nvSpPr>
          <p:spPr>
            <a:xfrm>
              <a:off x="1428213" y="569209"/>
              <a:ext cx="5799900" cy="3978300"/>
            </a:xfrm>
            <a:prstGeom prst="roundRect">
              <a:avLst>
                <a:gd fmla="val 3755" name="adj"/>
              </a:avLst>
            </a:prstGeom>
            <a:solidFill>
              <a:schemeClr val="accent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428750" rotWithShape="0" algn="bl">
                <a:schemeClr val="accent1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85" name="Google Shape;185;p42" title="Firefly (1)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02673" y="98406"/>
              <a:ext cx="6597425" cy="4946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6" name="Google Shape;186;p42"/>
          <p:cNvSpPr txBox="1"/>
          <p:nvPr/>
        </p:nvSpPr>
        <p:spPr>
          <a:xfrm>
            <a:off x="385750" y="1415250"/>
            <a:ext cx="2412300" cy="29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Mapa de Arbol</a:t>
            </a:r>
            <a:endParaRPr b="1" sz="1600">
              <a:solidFill>
                <a:schemeClr val="accent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accen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El mapa de </a:t>
            </a: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árbol</a:t>
            </a: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muestra de un vistazo el estado de todos los activos: el tamaño de cada bloque representa su producción y el color indica si está operando con normalidad, en advertencia o con anomalía detectada. 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3"/>
          <p:cNvSpPr/>
          <p:nvPr/>
        </p:nvSpPr>
        <p:spPr>
          <a:xfrm>
            <a:off x="-26800" y="-147350"/>
            <a:ext cx="9269100" cy="5290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2" name="Google Shape;192;p43" title="Logo 7Puentes_AI for Everyone-3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750" y="287687"/>
            <a:ext cx="1757901" cy="642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3" name="Google Shape;193;p43"/>
          <p:cNvGrpSpPr/>
          <p:nvPr/>
        </p:nvGrpSpPr>
        <p:grpSpPr>
          <a:xfrm>
            <a:off x="2702656" y="187856"/>
            <a:ext cx="6473626" cy="4767775"/>
            <a:chOff x="1908381" y="152156"/>
            <a:chExt cx="6473626" cy="4767775"/>
          </a:xfrm>
        </p:grpSpPr>
        <p:sp>
          <p:nvSpPr>
            <p:cNvPr id="194" name="Google Shape;194;p43"/>
            <p:cNvSpPr/>
            <p:nvPr/>
          </p:nvSpPr>
          <p:spPr>
            <a:xfrm>
              <a:off x="2251288" y="492084"/>
              <a:ext cx="5799900" cy="3978300"/>
            </a:xfrm>
            <a:prstGeom prst="roundRect">
              <a:avLst>
                <a:gd fmla="val 3755" name="adj"/>
              </a:avLst>
            </a:prstGeom>
            <a:solidFill>
              <a:schemeClr val="accent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428750" rotWithShape="0" algn="bl">
                <a:schemeClr val="accent1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5" name="Google Shape;195;p43" title="Firefly (2)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08381" y="152156"/>
              <a:ext cx="6473626" cy="47677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6" name="Google Shape;196;p43"/>
          <p:cNvSpPr txBox="1"/>
          <p:nvPr/>
        </p:nvSpPr>
        <p:spPr>
          <a:xfrm>
            <a:off x="385750" y="1617675"/>
            <a:ext cx="2316900" cy="27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Mapa GIS</a:t>
            </a:r>
            <a:endParaRPr b="1" sz="1600">
              <a:solidFill>
                <a:schemeClr val="accent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accen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La vista de mapa geolocaliza cada pozo dentro del yacimiento, dibuja las mallas y polígonos del área operativa y muestra en tiempo real el estado de cada activo todo sobre el terreno real. 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4"/>
          <p:cNvSpPr/>
          <p:nvPr/>
        </p:nvSpPr>
        <p:spPr>
          <a:xfrm>
            <a:off x="-62544" y="-85556"/>
            <a:ext cx="9269100" cy="5290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2" name="Google Shape;202;p44"/>
          <p:cNvGrpSpPr/>
          <p:nvPr/>
        </p:nvGrpSpPr>
        <p:grpSpPr>
          <a:xfrm>
            <a:off x="-11906" y="489769"/>
            <a:ext cx="5976807" cy="4075681"/>
            <a:chOff x="266700" y="259675"/>
            <a:chExt cx="6393674" cy="4359949"/>
          </a:xfrm>
        </p:grpSpPr>
        <p:sp>
          <p:nvSpPr>
            <p:cNvPr id="203" name="Google Shape;203;p44"/>
            <p:cNvSpPr/>
            <p:nvPr/>
          </p:nvSpPr>
          <p:spPr>
            <a:xfrm>
              <a:off x="601088" y="430284"/>
              <a:ext cx="5799900" cy="3978300"/>
            </a:xfrm>
            <a:prstGeom prst="roundRect">
              <a:avLst>
                <a:gd fmla="val 3755" name="adj"/>
              </a:avLst>
            </a:prstGeom>
            <a:solidFill>
              <a:schemeClr val="accent1"/>
            </a:solidFill>
            <a:ln cap="flat" cmpd="sng" w="89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335679" rotWithShape="0" algn="bl">
                <a:schemeClr val="accent1"/>
              </a:outerShdw>
            </a:effectLst>
          </p:spPr>
          <p:txBody>
            <a:bodyPr anchorCtr="0" anchor="ctr" bIns="85475" lIns="85475" spcFirstLastPara="1" rIns="85475" wrap="square" tIns="85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9"/>
            </a:p>
          </p:txBody>
        </p:sp>
        <p:pic>
          <p:nvPicPr>
            <p:cNvPr id="204" name="Google Shape;204;p44" title="Firefly (4)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6700" y="259675"/>
              <a:ext cx="6393674" cy="43599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5" name="Google Shape;205;p44"/>
          <p:cNvSpPr txBox="1"/>
          <p:nvPr/>
        </p:nvSpPr>
        <p:spPr>
          <a:xfrm>
            <a:off x="6203200" y="714350"/>
            <a:ext cx="2750400" cy="33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Tablero del activo</a:t>
            </a:r>
            <a:endParaRPr b="1" sz="1600">
              <a:solidFill>
                <a:schemeClr val="accent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Permite visualizar datos de </a:t>
            </a:r>
            <a:r>
              <a:rPr lang="en" sz="11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instalación</a:t>
            </a:r>
            <a:r>
              <a:rPr lang="en" sz="11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y señales de la bomba pcp del activo.</a:t>
            </a:r>
            <a:endParaRPr sz="11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Muestra las anomalías predichas por los modelos de aprendizaje automático </a:t>
            </a:r>
            <a:endParaRPr sz="11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Centraliza la telemetría de múltiples sensores (corriente, frecuencia, torque y RPM).</a:t>
            </a:r>
            <a:endParaRPr sz="11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Rastrea el caudal de inyección de los pozos relacionados</a:t>
            </a:r>
            <a:r>
              <a:rPr lang="en"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06" name="Google Shape;206;p44" title="Logo 7Puentes_AI for Everyone-3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24675" y="4204837"/>
            <a:ext cx="1757901" cy="642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7" name="Google Shape;207;p44"/>
          <p:cNvCxnSpPr/>
          <p:nvPr/>
        </p:nvCxnSpPr>
        <p:spPr>
          <a:xfrm rot="10800000">
            <a:off x="5072150" y="978650"/>
            <a:ext cx="1285800" cy="6309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08" name="Google Shape;208;p44"/>
          <p:cNvCxnSpPr/>
          <p:nvPr/>
        </p:nvCxnSpPr>
        <p:spPr>
          <a:xfrm rot="10800000">
            <a:off x="5453050" y="1752400"/>
            <a:ext cx="916800" cy="309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09" name="Google Shape;209;p44"/>
          <p:cNvCxnSpPr/>
          <p:nvPr/>
        </p:nvCxnSpPr>
        <p:spPr>
          <a:xfrm flipH="1">
            <a:off x="5405450" y="2728750"/>
            <a:ext cx="952500" cy="120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10" name="Google Shape;210;p44"/>
          <p:cNvCxnSpPr/>
          <p:nvPr/>
        </p:nvCxnSpPr>
        <p:spPr>
          <a:xfrm flipH="1">
            <a:off x="5048250" y="3250400"/>
            <a:ext cx="1333500" cy="690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5"/>
          <p:cNvSpPr/>
          <p:nvPr/>
        </p:nvSpPr>
        <p:spPr>
          <a:xfrm>
            <a:off x="-26800" y="-147350"/>
            <a:ext cx="9269100" cy="5290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6" name="Google Shape;216;p45" title="Logo 7Puentes_AI for Everyone-3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750" y="287687"/>
            <a:ext cx="1757901" cy="642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7" name="Google Shape;217;p45"/>
          <p:cNvGrpSpPr/>
          <p:nvPr/>
        </p:nvGrpSpPr>
        <p:grpSpPr>
          <a:xfrm>
            <a:off x="2519800" y="343025"/>
            <a:ext cx="6310326" cy="4310049"/>
            <a:chOff x="2012150" y="321475"/>
            <a:chExt cx="6310326" cy="4310049"/>
          </a:xfrm>
        </p:grpSpPr>
        <p:sp>
          <p:nvSpPr>
            <p:cNvPr id="218" name="Google Shape;218;p45"/>
            <p:cNvSpPr/>
            <p:nvPr/>
          </p:nvSpPr>
          <p:spPr>
            <a:xfrm>
              <a:off x="2251288" y="492084"/>
              <a:ext cx="5799900" cy="3978300"/>
            </a:xfrm>
            <a:prstGeom prst="roundRect">
              <a:avLst>
                <a:gd fmla="val 3755" name="adj"/>
              </a:avLst>
            </a:prstGeom>
            <a:solidFill>
              <a:schemeClr val="accent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428750" rotWithShape="0" algn="bl">
                <a:schemeClr val="accent1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19" name="Google Shape;219;p45" title="Firefly (3)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012150" y="321475"/>
              <a:ext cx="6310326" cy="43100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0" name="Google Shape;220;p45"/>
          <p:cNvSpPr txBox="1"/>
          <p:nvPr/>
        </p:nvSpPr>
        <p:spPr>
          <a:xfrm>
            <a:off x="385750" y="1617675"/>
            <a:ext cx="2209800" cy="27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Anotaciones sobre </a:t>
            </a:r>
            <a:endParaRPr sz="1500">
              <a:solidFill>
                <a:schemeClr val="accent2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accent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la telemetría</a:t>
            </a:r>
            <a:endParaRPr b="1" sz="800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Aquiom</a:t>
            </a: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cuenta con la capacidad de registrar etiquetas sobre patrones de la telemetría. Estos datos luego alimentan los modelos, con conocimiento experto.</a:t>
            </a:r>
            <a:endParaRPr sz="15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1" name="Google Shape;221;p45"/>
          <p:cNvSpPr/>
          <p:nvPr/>
        </p:nvSpPr>
        <p:spPr>
          <a:xfrm>
            <a:off x="3393275" y="2476500"/>
            <a:ext cx="1797900" cy="1309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1428750" rotWithShape="0" algn="bl">
              <a:schemeClr val="accent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6"/>
          <p:cNvSpPr/>
          <p:nvPr/>
        </p:nvSpPr>
        <p:spPr>
          <a:xfrm>
            <a:off x="-26800" y="-147350"/>
            <a:ext cx="9269100" cy="5290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7" name="Google Shape;227;p46" title="Logo 7Puentes_AI for Everyone-3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750" y="287687"/>
            <a:ext cx="1757901" cy="642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8" name="Google Shape;228;p46"/>
          <p:cNvGrpSpPr/>
          <p:nvPr/>
        </p:nvGrpSpPr>
        <p:grpSpPr>
          <a:xfrm>
            <a:off x="2714648" y="98406"/>
            <a:ext cx="6597425" cy="4946700"/>
            <a:chOff x="1002673" y="98406"/>
            <a:chExt cx="6597425" cy="4946700"/>
          </a:xfrm>
        </p:grpSpPr>
        <p:sp>
          <p:nvSpPr>
            <p:cNvPr id="229" name="Google Shape;229;p46"/>
            <p:cNvSpPr/>
            <p:nvPr/>
          </p:nvSpPr>
          <p:spPr>
            <a:xfrm>
              <a:off x="1428213" y="569209"/>
              <a:ext cx="5799900" cy="3978300"/>
            </a:xfrm>
            <a:prstGeom prst="roundRect">
              <a:avLst>
                <a:gd fmla="val 3755" name="adj"/>
              </a:avLst>
            </a:prstGeom>
            <a:solidFill>
              <a:schemeClr val="accent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428750" rotWithShape="0" algn="bl">
                <a:schemeClr val="accent1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30" name="Google Shape;230;p46" title="Firefly (1)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02673" y="98406"/>
              <a:ext cx="6597425" cy="4946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1" name="Google Shape;231;p46"/>
          <p:cNvSpPr txBox="1"/>
          <p:nvPr/>
        </p:nvSpPr>
        <p:spPr>
          <a:xfrm>
            <a:off x="385750" y="1415250"/>
            <a:ext cx="2495700" cy="29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accent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Búsqueda de activos</a:t>
            </a:r>
            <a:endParaRPr b="1" sz="900">
              <a:solidFill>
                <a:schemeClr val="accent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Capacidad para realizar búsquedas por nombre de pozo, sitio, zona o batería. También cuenta con filtros por zona, batería y estado de los mismos.</a:t>
            </a:r>
            <a:endParaRPr sz="15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2" name="Google Shape;232;p46"/>
          <p:cNvSpPr/>
          <p:nvPr/>
        </p:nvSpPr>
        <p:spPr>
          <a:xfrm>
            <a:off x="4214825" y="1083475"/>
            <a:ext cx="4345800" cy="7500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1428750" rotWithShape="0" algn="bl">
              <a:schemeClr val="accent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7P - Ai for Everyone">
  <a:themeElements>
    <a:clrScheme name="7P AI for Everyone">
      <a:dk1>
        <a:srgbClr val="000000"/>
      </a:dk1>
      <a:lt1>
        <a:srgbClr val="FFFFFF"/>
      </a:lt1>
      <a:dk2>
        <a:srgbClr val="485E6D"/>
      </a:dk2>
      <a:lt2>
        <a:srgbClr val="9E9E9E"/>
      </a:lt2>
      <a:accent1>
        <a:srgbClr val="004FFF"/>
      </a:accent1>
      <a:accent2>
        <a:srgbClr val="00FFFF"/>
      </a:accent2>
      <a:accent3>
        <a:srgbClr val="01A9F3"/>
      </a:accent3>
      <a:accent4>
        <a:srgbClr val="3EDAD8"/>
      </a:accent4>
      <a:accent5>
        <a:srgbClr val="9E9E9E"/>
      </a:accent5>
      <a:accent6>
        <a:srgbClr val="4BC7EF"/>
      </a:accent6>
      <a:hlink>
        <a:srgbClr val="004FFF"/>
      </a:hlink>
      <a:folHlink>
        <a:srgbClr val="2C92D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